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19"/>
  </p:notesMasterIdLst>
  <p:sldIdLst>
    <p:sldId id="302" r:id="rId4"/>
    <p:sldId id="303" r:id="rId5"/>
    <p:sldId id="310" r:id="rId6"/>
    <p:sldId id="311" r:id="rId7"/>
    <p:sldId id="312" r:id="rId8"/>
    <p:sldId id="256" r:id="rId9"/>
    <p:sldId id="301" r:id="rId10"/>
    <p:sldId id="299" r:id="rId11"/>
    <p:sldId id="300" r:id="rId12"/>
    <p:sldId id="309" r:id="rId13"/>
    <p:sldId id="295" r:id="rId14"/>
    <p:sldId id="313" r:id="rId15"/>
    <p:sldId id="307" r:id="rId16"/>
    <p:sldId id="304" r:id="rId17"/>
    <p:sldId id="26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5669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B72771-A037-B74C-BA96-D841B6F911D5}" v="48" dt="2024-09-29T08:02:45.466"/>
  </p1510:revLst>
</p1510:revInfo>
</file>

<file path=ppt/tableStyles.xml><?xml version="1.0" encoding="utf-8"?>
<a:tblStyleLst xmlns:a="http://schemas.openxmlformats.org/drawingml/2006/main" def="{0817EA92-75D0-4044-A80A-286907CE0DDB}">
  <a:tblStyle styleId="{0817EA92-75D0-4044-A80A-286907CE0DDB}" styleName="SVA default table">
    <a:wholeTbl>
      <a:tcTxStyle>
        <a:fontRef idx="minor">
          <a:prstClr val="black"/>
        </a:fontRef>
        <a:schemeClr val="dk2"/>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rgbClr val="FFFFFF"/>
          </a:solidFill>
        </a:fill>
      </a:tcStyle>
    </a:wholeTbl>
    <a:band1H>
      <a:tcStyle>
        <a:tcBdr/>
        <a:fill>
          <a:solidFill>
            <a:srgbClr val="FFFFFF"/>
          </a:solidFill>
        </a:fill>
      </a:tcStyle>
    </a:band1H>
    <a:band2H>
      <a:tcStyle>
        <a:tcBdr/>
        <a:fill>
          <a:solidFill>
            <a:srgbClr val="FFFFFF"/>
          </a:solidFill>
        </a:fill>
      </a:tcStyle>
    </a:band2H>
    <a:band1V>
      <a:tcStyle>
        <a:tcBdr/>
        <a:fill>
          <a:solidFill>
            <a:srgbClr val="FFFFFF"/>
          </a:solidFill>
        </a:fill>
      </a:tcStyle>
    </a:band1V>
    <a:band2V>
      <a:tcStyle>
        <a:tcBdr/>
      </a:tcStyle>
    </a:band2V>
    <a:lastCol>
      <a:tcTxStyle>
        <a:fontRef idx="minor">
          <a:prstClr val="black"/>
        </a:fontRef>
        <a:schemeClr val="dk1"/>
      </a:tcTxStyle>
      <a:tcStyle>
        <a:tcBdr/>
        <a:fill>
          <a:solidFill>
            <a:srgbClr val="FFFFFF"/>
          </a:solidFill>
        </a:fill>
      </a:tcStyle>
    </a:lastCol>
    <a:firstCol>
      <a:tcTxStyle b="on">
        <a:fontRef idx="minor">
          <a:prstClr val="black"/>
        </a:fontRef>
        <a:schemeClr val="dk2"/>
      </a:tcTxStyle>
      <a:tcStyle>
        <a:tcBdr/>
        <a:fill>
          <a:solidFill>
            <a:srgbClr val="FFFFFF"/>
          </a:solidFill>
        </a:fill>
      </a:tcStyle>
    </a:firstCol>
    <a:lastRow>
      <a:tcTxStyle b="on">
        <a:fontRef idx="minor">
          <a:prstClr val="black"/>
        </a:fontRef>
        <a:schemeClr val="dk1"/>
      </a:tcTxStyle>
      <a:tcStyle>
        <a:tcBdr>
          <a:top>
            <a:ln w="0" cmpd="sng">
              <a:solidFill>
                <a:schemeClr val="dk1"/>
              </a:solidFill>
            </a:ln>
          </a:top>
        </a:tcBdr>
        <a:fill>
          <a:solidFill>
            <a:srgbClr val="FFFFFF"/>
          </a:solidFill>
        </a:fill>
      </a:tcStyle>
    </a:lastRow>
    <a:firstRow>
      <a:tcTxStyle b="on">
        <a:fontRef idx="minor">
          <a:prstClr val="black"/>
        </a:fontRef>
        <a:schemeClr val="lt1"/>
      </a:tcTxStyle>
      <a:tcStyle>
        <a:tcBdr>
          <a:bottom>
            <a:ln w="12700" cmpd="sng">
              <a:solidFill>
                <a:schemeClr val="dk1"/>
              </a:solidFill>
            </a:ln>
          </a:bottom>
        </a:tcBdr>
        <a:fill>
          <a:solidFill>
            <a:srgbClr val="809DC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61" autoAdjust="0"/>
    <p:restoredTop sz="64029" autoAdjust="0"/>
  </p:normalViewPr>
  <p:slideViewPr>
    <p:cSldViewPr snapToGrid="0">
      <p:cViewPr varScale="1">
        <p:scale>
          <a:sx n="71" d="100"/>
          <a:sy n="71" d="100"/>
        </p:scale>
        <p:origin x="2304" y="7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1.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6D3341-7B95-4A6B-90E1-134F954A481B}" type="datetimeFigureOut">
              <a:rPr lang="en-AU" smtClean="0"/>
              <a:t>21/02/2025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7637F7-FC4D-4CBC-AB75-3578EC53B962}" type="slidenum">
              <a:rPr lang="en-AU" smtClean="0"/>
              <a:t>‹#›</a:t>
            </a:fld>
            <a:endParaRPr lang="en-AU"/>
          </a:p>
        </p:txBody>
      </p:sp>
    </p:spTree>
    <p:extLst>
      <p:ext uri="{BB962C8B-B14F-4D97-AF65-F5344CB8AC3E}">
        <p14:creationId xmlns:p14="http://schemas.microsoft.com/office/powerpoint/2010/main" val="2273711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17637F7-FC4D-4CBC-AB75-3578EC53B962}" type="slidenum">
              <a:rPr lang="en-AU" smtClean="0"/>
              <a:t>1</a:t>
            </a:fld>
            <a:endParaRPr lang="en-AU"/>
          </a:p>
        </p:txBody>
      </p:sp>
    </p:spTree>
    <p:extLst>
      <p:ext uri="{BB962C8B-B14F-4D97-AF65-F5344CB8AC3E}">
        <p14:creationId xmlns:p14="http://schemas.microsoft.com/office/powerpoint/2010/main" val="30972256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Teaching notes &amp; ideas</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dirty="0">
                <a:effectLst/>
                <a:latin typeface="Arial" panose="020B0604020202020204" pitchFamily="34" charset="0"/>
                <a:ea typeface="Calibri" panose="020F0502020204030204" pitchFamily="34" charset="0"/>
                <a:cs typeface="Times New Roman" panose="02020603050405020304" pitchFamily="18" charset="0"/>
              </a:rPr>
              <a:t>Students identify ways in which we can minimise the impacts of erosion on the quality of water in the creeks around Melbourne.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dirty="0">
              <a:effectLst/>
              <a:latin typeface="Arial" panose="020B0604020202020204" pitchFamily="34" charset="0"/>
              <a:ea typeface="Calibri" panose="020F0502020204030204" pitchFamily="34" charset="0"/>
              <a:cs typeface="Times New Roman" panose="02020603050405020304" pitchFamily="18" charset="0"/>
            </a:endParaRPr>
          </a:p>
          <a:p>
            <a:pPr lvl="0"/>
            <a:r>
              <a:rPr lang="en-AU" b="0" dirty="0"/>
              <a:t>Step 1: Divide the class into three groups</a:t>
            </a:r>
          </a:p>
          <a:p>
            <a:pPr lvl="0"/>
            <a:endParaRPr lang="en-AU" b="0" dirty="0"/>
          </a:p>
          <a:p>
            <a:pPr lvl="0"/>
            <a:r>
              <a:rPr lang="en-AU" b="0" dirty="0"/>
              <a:t>Note: No-one (or not many) will get through the first time, so next round cut down some trees and pull out some shrubs (these can now become dirt).</a:t>
            </a:r>
            <a:endParaRPr lang="en-US" dirty="0"/>
          </a:p>
          <a:p>
            <a:pPr lvl="0"/>
            <a:endParaRPr lang="en-AU" b="0" dirty="0"/>
          </a:p>
          <a:p>
            <a:pPr lvl="0"/>
            <a:r>
              <a:rPr lang="en-AU" b="0" dirty="0"/>
              <a:t>Step 2: Replay game with fewer plants, then start to re-vegetate and see what difference the plants make to dirt entering the river.</a:t>
            </a:r>
            <a:endParaRPr lang="en-US" dirty="0"/>
          </a:p>
          <a:p>
            <a:pPr lvl="0"/>
            <a:endParaRPr lang="en-AU" b="0" dirty="0"/>
          </a:p>
          <a:p>
            <a:pPr lvl="0"/>
            <a:r>
              <a:rPr lang="en-AU" b="0" dirty="0"/>
              <a:t>Step 3: Ask students to </a:t>
            </a:r>
          </a:p>
          <a:p>
            <a:pPr lvl="0"/>
            <a:r>
              <a:rPr lang="en-AU" b="0" dirty="0"/>
              <a:t>Reflect on how vegetation affected how much dirt could enter the waterway?</a:t>
            </a:r>
          </a:p>
          <a:p>
            <a:pPr lvl="0"/>
            <a:r>
              <a:rPr lang="en-AU" b="0" dirty="0"/>
              <a:t>What might have been the effect on the waterway each time something changed? </a:t>
            </a:r>
          </a:p>
          <a:p>
            <a:pPr lvl="0"/>
            <a:r>
              <a:rPr lang="en-AU" b="0" dirty="0"/>
              <a:t>What effect might there have been on the living things in the waterway?</a:t>
            </a:r>
            <a:endParaRPr lang="en-US" dirty="0"/>
          </a:p>
          <a:p>
            <a:endParaRPr lang="en-AU" dirty="0"/>
          </a:p>
        </p:txBody>
      </p:sp>
      <p:sp>
        <p:nvSpPr>
          <p:cNvPr id="4" name="Slide Number Placeholder 3"/>
          <p:cNvSpPr>
            <a:spLocks noGrp="1"/>
          </p:cNvSpPr>
          <p:nvPr>
            <p:ph type="sldNum" sz="quarter" idx="5"/>
          </p:nvPr>
        </p:nvSpPr>
        <p:spPr/>
        <p:txBody>
          <a:bodyPr/>
          <a:lstStyle/>
          <a:p>
            <a:fld id="{517637F7-FC4D-4CBC-AB75-3578EC53B962}" type="slidenum">
              <a:rPr lang="en-AU" smtClean="0"/>
              <a:t>13</a:t>
            </a:fld>
            <a:endParaRPr lang="en-AU"/>
          </a:p>
        </p:txBody>
      </p:sp>
    </p:spTree>
    <p:extLst>
      <p:ext uri="{BB962C8B-B14F-4D97-AF65-F5344CB8AC3E}">
        <p14:creationId xmlns:p14="http://schemas.microsoft.com/office/powerpoint/2010/main" val="14727162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Teaching notes &amp; ideas</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effectLst/>
                <a:latin typeface="Arial" panose="020B0604020202020204" pitchFamily="34" charset="0"/>
                <a:ea typeface="Calibri" panose="020F0502020204030204" pitchFamily="34" charset="0"/>
                <a:cs typeface="Times New Roman" panose="02020603050405020304" pitchFamily="18" charset="0"/>
              </a:rPr>
              <a:t>Students identify ways in which we can minimise the impacts of erosion on the quality of water in the creeks around Melbourne.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pPr marL="0" lvl="0" indent="0">
              <a:lnSpc>
                <a:spcPct val="95000"/>
              </a:lnSpc>
              <a:spcBef>
                <a:spcPts val="600"/>
              </a:spcBef>
              <a:spcAft>
                <a:spcPts val="600"/>
              </a:spcAft>
              <a:buFont typeface="+mj-lt"/>
              <a:buNone/>
            </a:pPr>
            <a:r>
              <a:rPr lang="en-AU" sz="1800" dirty="0"/>
              <a:t>Question: W</a:t>
            </a:r>
            <a:r>
              <a:rPr lang="en-AU" sz="1800" dirty="0">
                <a:effectLst/>
              </a:rPr>
              <a:t>hat actions they could take to help prevent erosion and improve waterway health?</a:t>
            </a:r>
          </a:p>
          <a:p>
            <a:pPr marL="0" lvl="0" indent="0">
              <a:lnSpc>
                <a:spcPct val="95000"/>
              </a:lnSpc>
              <a:spcBef>
                <a:spcPts val="600"/>
              </a:spcBef>
              <a:spcAft>
                <a:spcPts val="600"/>
              </a:spcAft>
              <a:buFont typeface="+mj-lt"/>
              <a:buNone/>
            </a:pPr>
            <a:r>
              <a:rPr lang="en-AU" sz="1800" dirty="0">
                <a:effectLst/>
              </a:rPr>
              <a:t>Answer/s: </a:t>
            </a:r>
          </a:p>
          <a:p>
            <a:pPr marL="285750" lvl="0" indent="-285750">
              <a:lnSpc>
                <a:spcPct val="95000"/>
              </a:lnSpc>
              <a:spcBef>
                <a:spcPts val="600"/>
              </a:spcBef>
              <a:spcAft>
                <a:spcPts val="600"/>
              </a:spcAft>
              <a:buFont typeface="Arial" panose="020B0604020202020204" pitchFamily="34" charset="0"/>
              <a:buChar char="•"/>
            </a:pPr>
            <a:r>
              <a:rPr lang="en-AU" sz="1800" dirty="0">
                <a:effectLst/>
              </a:rPr>
              <a:t>participate in local creek or river revegetation program, for example, through a community Landcare project.</a:t>
            </a:r>
          </a:p>
          <a:p>
            <a:pPr marL="285750" lvl="0" indent="-285750">
              <a:lnSpc>
                <a:spcPct val="95000"/>
              </a:lnSpc>
              <a:spcBef>
                <a:spcPts val="600"/>
              </a:spcBef>
              <a:spcAft>
                <a:spcPts val="600"/>
              </a:spcAft>
              <a:buFont typeface="Arial" panose="020B0604020202020204" pitchFamily="34" charset="0"/>
              <a:buChar char="•"/>
            </a:pPr>
            <a:r>
              <a:rPr lang="en-AU" sz="1800" dirty="0">
                <a:effectLst/>
              </a:rPr>
              <a:t>stay on paths when walking along rivers, avoiding trampling vegetation.</a:t>
            </a:r>
          </a:p>
          <a:p>
            <a:pPr marL="285750" lvl="0" indent="-285750">
              <a:lnSpc>
                <a:spcPct val="95000"/>
              </a:lnSpc>
              <a:spcBef>
                <a:spcPts val="600"/>
              </a:spcBef>
              <a:spcAft>
                <a:spcPts val="600"/>
              </a:spcAft>
              <a:buFont typeface="Arial" panose="020B0604020202020204" pitchFamily="34" charset="0"/>
              <a:buChar char="•"/>
            </a:pPr>
            <a:r>
              <a:rPr lang="en-AU" sz="1800" dirty="0">
                <a:effectLst/>
              </a:rPr>
              <a:t>make sure litter goes into the bin and not into stormwater.</a:t>
            </a:r>
          </a:p>
          <a:p>
            <a:pPr marL="285750" lvl="0" indent="-285750">
              <a:lnSpc>
                <a:spcPct val="95000"/>
              </a:lnSpc>
              <a:spcBef>
                <a:spcPts val="600"/>
              </a:spcBef>
              <a:spcAft>
                <a:spcPts val="600"/>
              </a:spcAft>
              <a:buFont typeface="Arial" panose="020B0604020202020204" pitchFamily="34" charset="0"/>
              <a:buChar char="•"/>
            </a:pPr>
            <a:r>
              <a:rPr lang="en-AU" sz="1800" dirty="0">
                <a:effectLst/>
              </a:rPr>
              <a:t>cover stormwater drains with scrunched-up sheets of paper to stop dirt when doing garden, building and driveway works at home that need lots of digging and dirt piling.</a:t>
            </a:r>
          </a:p>
          <a:p>
            <a:pPr marL="285750" lvl="0" indent="-285750">
              <a:lnSpc>
                <a:spcPct val="95000"/>
              </a:lnSpc>
              <a:spcBef>
                <a:spcPts val="600"/>
              </a:spcBef>
              <a:spcAft>
                <a:spcPts val="600"/>
              </a:spcAft>
              <a:buFont typeface="Arial" panose="020B0604020202020204" pitchFamily="34" charset="0"/>
              <a:buChar char="•"/>
            </a:pPr>
            <a:endParaRPr lang="en-AU" sz="1800" dirty="0">
              <a:effectLst/>
            </a:endParaRPr>
          </a:p>
          <a:p>
            <a:pPr marL="0" lvl="0" indent="0">
              <a:lnSpc>
                <a:spcPct val="95000"/>
              </a:lnSpc>
              <a:spcBef>
                <a:spcPts val="600"/>
              </a:spcBef>
              <a:spcAft>
                <a:spcPts val="600"/>
              </a:spcAft>
              <a:buFont typeface="+mj-lt"/>
              <a:buNone/>
            </a:pPr>
            <a:r>
              <a:rPr lang="en-AU" sz="1800" dirty="0">
                <a:effectLst/>
              </a:rPr>
              <a:t>Questions: Further questions could include:</a:t>
            </a:r>
          </a:p>
          <a:p>
            <a:pPr marL="285750" lvl="0" indent="-285750" algn="l" defTabSz="914400" rtl="0" eaLnBrk="1" latinLnBrk="0" hangingPunct="1">
              <a:lnSpc>
                <a:spcPct val="95000"/>
              </a:lnSpc>
              <a:spcBef>
                <a:spcPts val="600"/>
              </a:spcBef>
              <a:spcAft>
                <a:spcPts val="600"/>
              </a:spcAft>
              <a:buFont typeface="Arial" panose="020B0604020202020204" pitchFamily="34" charset="0"/>
              <a:buChar char="•"/>
            </a:pPr>
            <a:r>
              <a:rPr lang="en-AU" sz="1800" kern="1200" dirty="0">
                <a:solidFill>
                  <a:schemeClr val="tx1"/>
                </a:solidFill>
                <a:effectLst/>
                <a:latin typeface="+mn-lt"/>
                <a:ea typeface="+mn-ea"/>
                <a:cs typeface="+mn-cs"/>
              </a:rPr>
              <a:t>How might turbidity change over time?</a:t>
            </a:r>
          </a:p>
          <a:p>
            <a:pPr marL="285750" lvl="0" indent="-285750" algn="l" defTabSz="914400" rtl="0" eaLnBrk="1" latinLnBrk="0" hangingPunct="1">
              <a:lnSpc>
                <a:spcPct val="95000"/>
              </a:lnSpc>
              <a:spcBef>
                <a:spcPts val="600"/>
              </a:spcBef>
              <a:spcAft>
                <a:spcPts val="600"/>
              </a:spcAft>
              <a:buFont typeface="Arial" panose="020B0604020202020204" pitchFamily="34" charset="0"/>
              <a:buChar char="•"/>
            </a:pPr>
            <a:r>
              <a:rPr lang="en-AU" sz="1800" kern="1200" dirty="0">
                <a:solidFill>
                  <a:schemeClr val="tx1"/>
                </a:solidFill>
                <a:effectLst/>
                <a:latin typeface="+mn-lt"/>
                <a:ea typeface="+mn-ea"/>
                <a:cs typeface="+mn-cs"/>
              </a:rPr>
              <a:t>What can the effect of pollution be in a creek?</a:t>
            </a:r>
          </a:p>
          <a:p>
            <a:pPr marL="285750" lvl="0" indent="-285750" algn="l" defTabSz="914400" rtl="0" eaLnBrk="1" latinLnBrk="0" hangingPunct="1">
              <a:lnSpc>
                <a:spcPct val="95000"/>
              </a:lnSpc>
              <a:spcBef>
                <a:spcPts val="600"/>
              </a:spcBef>
              <a:spcAft>
                <a:spcPts val="600"/>
              </a:spcAft>
              <a:buFont typeface="Arial" panose="020B0604020202020204" pitchFamily="34" charset="0"/>
              <a:buChar char="•"/>
            </a:pPr>
            <a:r>
              <a:rPr lang="en-AU" sz="1800" kern="1200" dirty="0">
                <a:solidFill>
                  <a:schemeClr val="tx1"/>
                </a:solidFill>
                <a:effectLst/>
                <a:latin typeface="+mn-lt"/>
                <a:ea typeface="+mn-ea"/>
                <a:cs typeface="+mn-cs"/>
              </a:rPr>
              <a:t>How might forestry impact on erosion and turbidity?</a:t>
            </a:r>
          </a:p>
          <a:p>
            <a:pPr marL="285750" lvl="0" indent="-285750" algn="l" defTabSz="914400" rtl="0" eaLnBrk="1" latinLnBrk="0" hangingPunct="1">
              <a:lnSpc>
                <a:spcPct val="95000"/>
              </a:lnSpc>
              <a:spcBef>
                <a:spcPts val="600"/>
              </a:spcBef>
              <a:spcAft>
                <a:spcPts val="600"/>
              </a:spcAft>
              <a:buFont typeface="Arial" panose="020B0604020202020204" pitchFamily="34" charset="0"/>
              <a:buChar char="•"/>
            </a:pPr>
            <a:r>
              <a:rPr lang="en-AU" sz="1800" kern="1200" dirty="0">
                <a:solidFill>
                  <a:schemeClr val="tx1"/>
                </a:solidFill>
                <a:effectLst/>
                <a:latin typeface="+mn-lt"/>
                <a:ea typeface="+mn-ea"/>
                <a:cs typeface="+mn-cs"/>
              </a:rPr>
              <a:t>How could we reduce the amount of stormwater at school?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pPr marL="0" lvl="0" indent="0">
              <a:lnSpc>
                <a:spcPct val="95000"/>
              </a:lnSpc>
              <a:spcBef>
                <a:spcPts val="600"/>
              </a:spcBef>
              <a:spcAft>
                <a:spcPts val="600"/>
              </a:spcAft>
              <a:buFont typeface="+mj-lt"/>
              <a:buNone/>
            </a:pPr>
            <a:r>
              <a:rPr lang="en-AU" sz="1800" dirty="0">
                <a:effectLst/>
                <a:latin typeface="Arial" panose="020B0604020202020204" pitchFamily="34" charset="0"/>
                <a:ea typeface="Calibri" panose="020F0502020204030204" pitchFamily="34" charset="0"/>
                <a:cs typeface="Times New Roman" panose="02020603050405020304" pitchFamily="18" charset="0"/>
              </a:rPr>
              <a:t>Note: The impact of turbidity </a:t>
            </a:r>
          </a:p>
          <a:p>
            <a:pPr marL="0" lvl="0" indent="0">
              <a:lnSpc>
                <a:spcPct val="95000"/>
              </a:lnSpc>
              <a:spcBef>
                <a:spcPts val="600"/>
              </a:spcBef>
              <a:spcAft>
                <a:spcPts val="600"/>
              </a:spcAft>
              <a:buFont typeface="+mj-lt"/>
              <a:buNone/>
            </a:pPr>
            <a:r>
              <a:rPr lang="en-AU" sz="1800" dirty="0">
                <a:effectLst/>
                <a:latin typeface="Arial" panose="020B0604020202020204" pitchFamily="34" charset="0"/>
                <a:ea typeface="Calibri" panose="020F0502020204030204" pitchFamily="34" charset="0"/>
                <a:cs typeface="Times New Roman" panose="02020603050405020304" pitchFamily="18" charset="0"/>
              </a:rPr>
              <a:t>Suspended particles reduce the amount of light that passes through water. This can reduce the growth of submerged aquatic plants (underwater plants) by limiting photosynthesis. A lack of light can also make it difficult to see, so predators that feed in the water like fish and birds cannot hunt as successfully. Also particles absorb heat so the water temperature rises faster than it would in clear water. Warmer water can affect plant growth, the behaviour or animals and at extreme levels, animals may die. Sediment particles will eventually settle on the riverbed, on and in between the gravel and rocks. This decreases the amount and type of habitat available for creatures that live and lay eggs on and in those crevices. </a:t>
            </a:r>
            <a:r>
              <a:rPr lang="en-AU" sz="1800" dirty="0">
                <a:effectLst/>
              </a:rPr>
              <a:t>Sediments can clog fish gills, inducing disease, slower growth and, in extreme cases restrict oxygen and cause death. Other pollutants may also stick to the sediment particles. (If a whiteboard is available, you can draw a diagram to explain these effects. The fact that sediments enter a waterway is a natural process but there are factors that can affect how much enters the water. In Australia, compared with overseas countries, we have old soils that are more likely to erode into our waterways.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517637F7-FC4D-4CBC-AB75-3578EC53B962}" type="slidenum">
              <a:rPr lang="en-AU" smtClean="0"/>
              <a:t>14</a:t>
            </a:fld>
            <a:endParaRPr lang="en-AU"/>
          </a:p>
        </p:txBody>
      </p:sp>
    </p:spTree>
    <p:extLst>
      <p:ext uri="{BB962C8B-B14F-4D97-AF65-F5344CB8AC3E}">
        <p14:creationId xmlns:p14="http://schemas.microsoft.com/office/powerpoint/2010/main" val="1840463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17637F7-FC4D-4CBC-AB75-3578EC53B962}" type="slidenum">
              <a:rPr lang="en-AU" smtClean="0"/>
              <a:t>2</a:t>
            </a:fld>
            <a:endParaRPr lang="en-AU"/>
          </a:p>
        </p:txBody>
      </p:sp>
    </p:spTree>
    <p:extLst>
      <p:ext uri="{BB962C8B-B14F-4D97-AF65-F5344CB8AC3E}">
        <p14:creationId xmlns:p14="http://schemas.microsoft.com/office/powerpoint/2010/main" val="2354915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17637F7-FC4D-4CBC-AB75-3578EC53B962}" type="slidenum">
              <a:rPr lang="en-AU" smtClean="0"/>
              <a:t>6</a:t>
            </a:fld>
            <a:endParaRPr lang="en-AU"/>
          </a:p>
        </p:txBody>
      </p:sp>
    </p:spTree>
    <p:extLst>
      <p:ext uri="{BB962C8B-B14F-4D97-AF65-F5344CB8AC3E}">
        <p14:creationId xmlns:p14="http://schemas.microsoft.com/office/powerpoint/2010/main" val="2116690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17637F7-FC4D-4CBC-AB75-3578EC53B962}" type="slidenum">
              <a:rPr lang="en-AU" smtClean="0"/>
              <a:t>7</a:t>
            </a:fld>
            <a:endParaRPr lang="en-AU"/>
          </a:p>
        </p:txBody>
      </p:sp>
    </p:spTree>
    <p:extLst>
      <p:ext uri="{BB962C8B-B14F-4D97-AF65-F5344CB8AC3E}">
        <p14:creationId xmlns:p14="http://schemas.microsoft.com/office/powerpoint/2010/main" val="17585667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Teaching notes &amp; ideas</a:t>
            </a:r>
          </a:p>
          <a:p>
            <a:endParaRPr lang="en-AU" sz="1200" dirty="0"/>
          </a:p>
          <a:p>
            <a:pPr>
              <a:spcBef>
                <a:spcPts val="1000"/>
              </a:spcBef>
              <a:spcAft>
                <a:spcPts val="600"/>
              </a:spcAft>
            </a:pPr>
            <a:r>
              <a:rPr lang="en-AU"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This lesson guide the link between turbidity (a measure of water clarity) and erosion. It highlights the effect of high levels of turbidity on the survival of living things in freshwater environments and the link between turbidity and erosion. </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AU" b="1" dirty="0"/>
          </a:p>
        </p:txBody>
      </p:sp>
      <p:sp>
        <p:nvSpPr>
          <p:cNvPr id="4" name="Slide Number Placeholder 3"/>
          <p:cNvSpPr>
            <a:spLocks noGrp="1"/>
          </p:cNvSpPr>
          <p:nvPr>
            <p:ph type="sldNum" sz="quarter" idx="5"/>
          </p:nvPr>
        </p:nvSpPr>
        <p:spPr/>
        <p:txBody>
          <a:bodyPr/>
          <a:lstStyle/>
          <a:p>
            <a:fld id="{517637F7-FC4D-4CBC-AB75-3578EC53B962}" type="slidenum">
              <a:rPr lang="en-AU" smtClean="0"/>
              <a:t>8</a:t>
            </a:fld>
            <a:endParaRPr lang="en-AU"/>
          </a:p>
        </p:txBody>
      </p:sp>
    </p:spTree>
    <p:extLst>
      <p:ext uri="{BB962C8B-B14F-4D97-AF65-F5344CB8AC3E}">
        <p14:creationId xmlns:p14="http://schemas.microsoft.com/office/powerpoint/2010/main" val="42867197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Teaching notes &amp; ideas</a:t>
            </a:r>
          </a:p>
          <a:p>
            <a:endParaRPr lang="en-AU"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dirty="0">
                <a:effectLst/>
                <a:latin typeface="+mn-lt"/>
                <a:ea typeface="Calibri" panose="020F0502020204030204" pitchFamily="34" charset="0"/>
                <a:cs typeface="Times New Roman" panose="02020603050405020304" pitchFamily="18" charset="0"/>
              </a:rPr>
              <a:t>In this activity, students explore the factors that affect turbidity in waterways.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dirty="0">
                <a:effectLst/>
                <a:latin typeface="+mn-lt"/>
                <a:ea typeface="Calibri" panose="020F0502020204030204" pitchFamily="34" charset="0"/>
                <a:cs typeface="Times New Roman" panose="02020603050405020304" pitchFamily="18" charset="0"/>
              </a:rPr>
              <a:t>Step 1: </a:t>
            </a:r>
            <a:r>
              <a:rPr lang="en-AU" sz="1000" b="0" kern="1200" dirty="0">
                <a:solidFill>
                  <a:schemeClr val="tx1"/>
                </a:solidFill>
                <a:effectLst/>
                <a:latin typeface="+mn-lt"/>
                <a:ea typeface="+mn-ea"/>
                <a:cs typeface="+mn-cs"/>
              </a:rPr>
              <a:t>Encourage students to connect with freshwater environments by asking them to recall activities they do in and around rivers and creeks. </a:t>
            </a:r>
            <a:br>
              <a:rPr lang="en-AU" sz="1000" b="0" kern="1200" dirty="0">
                <a:solidFill>
                  <a:schemeClr val="tx1"/>
                </a:solidFill>
                <a:effectLst/>
                <a:latin typeface="+mn-lt"/>
                <a:ea typeface="+mn-ea"/>
                <a:cs typeface="+mn-cs"/>
              </a:rPr>
            </a:br>
            <a:br>
              <a:rPr lang="en-AU" sz="1000" b="0" kern="1200" dirty="0">
                <a:solidFill>
                  <a:schemeClr val="tx1"/>
                </a:solidFill>
                <a:effectLst/>
                <a:latin typeface="+mn-lt"/>
                <a:ea typeface="+mn-ea"/>
                <a:cs typeface="+mn-cs"/>
              </a:rPr>
            </a:br>
            <a:r>
              <a:rPr lang="en-AU" sz="1000" b="0" kern="1200" dirty="0">
                <a:solidFill>
                  <a:schemeClr val="tx1"/>
                </a:solidFill>
                <a:effectLst/>
                <a:latin typeface="+mn-lt"/>
                <a:ea typeface="+mn-ea"/>
                <a:cs typeface="+mn-cs"/>
              </a:rPr>
              <a:t>Question: What activities do you do in and around rivers and creeks?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b="0" kern="1200" dirty="0">
                <a:solidFill>
                  <a:schemeClr val="tx1"/>
                </a:solidFill>
                <a:effectLst/>
                <a:latin typeface="+mn-lt"/>
                <a:ea typeface="+mn-ea"/>
                <a:cs typeface="+mn-cs"/>
              </a:rPr>
              <a:t>Answers: they may swim, walk or ride past, fish etc. </a:t>
            </a:r>
            <a:br>
              <a:rPr lang="en-AU" sz="1000" b="0" kern="1200" dirty="0">
                <a:solidFill>
                  <a:schemeClr val="tx1"/>
                </a:solidFill>
                <a:effectLst/>
                <a:latin typeface="+mn-lt"/>
                <a:ea typeface="+mn-ea"/>
                <a:cs typeface="+mn-cs"/>
              </a:rPr>
            </a:br>
            <a:endParaRPr lang="en-AU" sz="1000" b="0" kern="1200" dirty="0">
              <a:solidFill>
                <a:schemeClr val="tx1"/>
              </a:solidFill>
              <a:effectLst/>
              <a:latin typeface="+mn-lt"/>
              <a:ea typeface="+mn-ea"/>
              <a:cs typeface="+mn-cs"/>
            </a:endParaRPr>
          </a:p>
          <a:p>
            <a:pPr marL="0" marR="0" lvl="0" indent="0" algn="l" defTabSz="914400" rtl="0" eaLnBrk="1" fontAlgn="auto" latinLnBrk="0" hangingPunct="1">
              <a:lnSpc>
                <a:spcPct val="95000"/>
              </a:lnSpc>
              <a:spcBef>
                <a:spcPts val="1200"/>
              </a:spcBef>
              <a:spcAft>
                <a:spcPts val="600"/>
              </a:spcAft>
              <a:buClrTx/>
              <a:buSzTx/>
              <a:buFont typeface="+mj-lt"/>
              <a:buNone/>
              <a:tabLst/>
              <a:defRPr/>
            </a:pPr>
            <a:r>
              <a:rPr lang="en-AU" sz="1000" b="0" kern="1200" dirty="0">
                <a:solidFill>
                  <a:schemeClr val="tx1"/>
                </a:solidFill>
                <a:effectLst/>
                <a:latin typeface="+mn-lt"/>
                <a:ea typeface="+mn-ea"/>
                <a:cs typeface="+mn-cs"/>
              </a:rPr>
              <a:t>Step 2: Explain that rivers and creeks can differ in water clarity with some being clear and others murky, stained brown, muddy or cloudy. For example, the Yarra River’s colour is influenced by the type of soil in the catchment.</a:t>
            </a:r>
            <a:br>
              <a:rPr lang="en-AU" sz="1200" b="0" kern="1200" dirty="0">
                <a:solidFill>
                  <a:schemeClr val="tx1"/>
                </a:solidFill>
                <a:effectLst/>
                <a:latin typeface="+mn-lt"/>
                <a:ea typeface="+mn-ea"/>
                <a:cs typeface="+mn-cs"/>
              </a:rPr>
            </a:br>
            <a:endParaRPr lang="en-AU" sz="1200" b="0" kern="1200" dirty="0">
              <a:solidFill>
                <a:schemeClr val="tx1"/>
              </a:solidFill>
              <a:effectLst/>
              <a:latin typeface="+mn-lt"/>
              <a:ea typeface="+mn-ea"/>
              <a:cs typeface="+mn-cs"/>
            </a:endParaRPr>
          </a:p>
          <a:p>
            <a:pPr marL="0" lvl="0" indent="0">
              <a:lnSpc>
                <a:spcPct val="95000"/>
              </a:lnSpc>
              <a:spcBef>
                <a:spcPts val="1200"/>
              </a:spcBef>
              <a:spcAft>
                <a:spcPts val="600"/>
              </a:spcAft>
              <a:buFont typeface="+mj-lt"/>
              <a:buNone/>
            </a:pPr>
            <a:r>
              <a:rPr lang="en-AU" sz="1200" b="0" dirty="0">
                <a:effectLst/>
              </a:rPr>
              <a:t>Step 3: Explain and define stormwater and run-off. Water running overland into waterways is called run-off (or surface run-off), and ‘stormwater’ may be differentiated as water flowing in through drain outlets. You can show students the Water and waterways video &lt;insert link&gt;</a:t>
            </a:r>
            <a:br>
              <a:rPr lang="en-AU" sz="1200" b="0" dirty="0">
                <a:effectLst/>
              </a:rPr>
            </a:br>
            <a:endParaRPr lang="en-AU" sz="1200" b="1" dirty="0">
              <a:effectLst/>
            </a:endParaRPr>
          </a:p>
          <a:p>
            <a:pPr marL="0" lvl="0" indent="0">
              <a:lnSpc>
                <a:spcPct val="95000"/>
              </a:lnSpc>
              <a:spcBef>
                <a:spcPts val="1200"/>
              </a:spcBef>
              <a:spcAft>
                <a:spcPts val="600"/>
              </a:spcAft>
              <a:buFont typeface="+mj-lt"/>
              <a:buNone/>
            </a:pPr>
            <a:r>
              <a:rPr lang="en-AU" sz="1200" b="0" dirty="0">
                <a:effectLst/>
              </a:rPr>
              <a:t>Step 4: Explain that we are going to investigate different types of water clarity today and also how it is measured</a:t>
            </a:r>
            <a:endParaRPr lang="en-AU" b="1" dirty="0">
              <a:effectLst/>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AU" sz="1200" b="1" dirty="0">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517637F7-FC4D-4CBC-AB75-3578EC53B962}" type="slidenum">
              <a:rPr lang="en-AU" smtClean="0"/>
              <a:t>9</a:t>
            </a:fld>
            <a:endParaRPr lang="en-AU"/>
          </a:p>
        </p:txBody>
      </p:sp>
    </p:spTree>
    <p:extLst>
      <p:ext uri="{BB962C8B-B14F-4D97-AF65-F5344CB8AC3E}">
        <p14:creationId xmlns:p14="http://schemas.microsoft.com/office/powerpoint/2010/main" val="522752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600"/>
              </a:spcAft>
              <a:buClrTx/>
              <a:buSzTx/>
              <a:buFont typeface="+mj-lt"/>
              <a:buNone/>
              <a:tabLst/>
              <a:defRPr/>
            </a:pPr>
            <a:r>
              <a:rPr lang="en-AU" sz="1800" b="1" dirty="0"/>
              <a:t>Teaching notes &amp; ideas</a:t>
            </a:r>
          </a:p>
          <a:p>
            <a:pPr marL="342900" lvl="0" indent="-342900">
              <a:spcBef>
                <a:spcPts val="600"/>
              </a:spcBef>
              <a:spcAft>
                <a:spcPts val="600"/>
              </a:spcAft>
              <a:buFont typeface="+mj-lt"/>
              <a:buAutoNum type="arabicPeriod"/>
            </a:pP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pPr marL="0" lvl="0" indent="0">
              <a:spcBef>
                <a:spcPts val="600"/>
              </a:spcBef>
              <a:spcAft>
                <a:spcPts val="600"/>
              </a:spcAft>
              <a:buFont typeface="+mj-lt"/>
              <a:buNone/>
            </a:pPr>
            <a:r>
              <a:rPr lang="en-AU" sz="1800" dirty="0">
                <a:effectLst/>
                <a:latin typeface="Arial" panose="020B0604020202020204" pitchFamily="34" charset="0"/>
                <a:ea typeface="Calibri" panose="020F0502020204030204" pitchFamily="34" charset="0"/>
                <a:cs typeface="Times New Roman" panose="02020603050405020304" pitchFamily="18" charset="0"/>
              </a:rPr>
              <a:t>Step 1: Collect water samples from two different creeks and a sample from the tap. Add the name of each creek to the slide. If you can only collect a sample from one creek, the activity can still be completed. Update the slide as required.</a:t>
            </a:r>
          </a:p>
          <a:p>
            <a:pPr marL="0" lvl="0" indent="0">
              <a:spcBef>
                <a:spcPts val="600"/>
              </a:spcBef>
              <a:spcAft>
                <a:spcPts val="600"/>
              </a:spcAft>
              <a:buFont typeface="+mj-lt"/>
              <a:buNone/>
            </a:pP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pPr marL="0" lvl="0" indent="0">
              <a:spcBef>
                <a:spcPts val="600"/>
              </a:spcBef>
              <a:spcAft>
                <a:spcPts val="600"/>
              </a:spcAft>
              <a:buFont typeface="+mj-lt"/>
              <a:buNone/>
            </a:pPr>
            <a:r>
              <a:rPr lang="en-AU" sz="1800" dirty="0">
                <a:effectLst/>
                <a:latin typeface="Arial" panose="020B0604020202020204" pitchFamily="34" charset="0"/>
                <a:ea typeface="Calibri" panose="020F0502020204030204" pitchFamily="34" charset="0"/>
                <a:cs typeface="Times New Roman" panose="02020603050405020304" pitchFamily="18" charset="0"/>
              </a:rPr>
              <a:t>Question: Describe each sample. </a:t>
            </a:r>
          </a:p>
          <a:p>
            <a:pPr marL="0" lvl="0" indent="0">
              <a:spcBef>
                <a:spcPts val="600"/>
              </a:spcBef>
              <a:spcAft>
                <a:spcPts val="600"/>
              </a:spcAft>
              <a:buFont typeface="+mj-lt"/>
              <a:buNone/>
            </a:pPr>
            <a:r>
              <a:rPr lang="en-AU" sz="1800" dirty="0">
                <a:effectLst/>
                <a:latin typeface="Arial" panose="020B0604020202020204" pitchFamily="34" charset="0"/>
                <a:ea typeface="Calibri" panose="020F0502020204030204" pitchFamily="34" charset="0"/>
                <a:cs typeface="Times New Roman" panose="02020603050405020304" pitchFamily="18" charset="0"/>
              </a:rPr>
              <a:t>Answer: Descriptions may include:</a:t>
            </a:r>
          </a:p>
          <a:p>
            <a:pPr marL="800100" lvl="1" indent="-342900">
              <a:spcBef>
                <a:spcPts val="6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cs typeface="Times New Roman" panose="02020603050405020304" pitchFamily="18" charset="0"/>
              </a:rPr>
              <a:t>turbid creek water: muddy, cloudy, dirty, brown, murky and unhealthy</a:t>
            </a:r>
          </a:p>
          <a:p>
            <a:pPr marL="800100" lvl="1" indent="-342900">
              <a:spcBef>
                <a:spcPts val="6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cs typeface="Times New Roman" panose="02020603050405020304" pitchFamily="18" charset="0"/>
              </a:rPr>
              <a:t>clearer creek water: quite clear, quite healthy</a:t>
            </a:r>
          </a:p>
          <a:p>
            <a:pPr marL="800100" lvl="1" indent="-342900">
              <a:spcBef>
                <a:spcPts val="6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cs typeface="Times New Roman" panose="02020603050405020304" pitchFamily="18" charset="0"/>
              </a:rPr>
              <a:t>tap water: clear, see-through, healthy.</a:t>
            </a:r>
          </a:p>
          <a:p>
            <a:pPr marL="800100" lvl="1" indent="-342900">
              <a:spcBef>
                <a:spcPts val="6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cs typeface="Times New Roman" panose="02020603050405020304" pitchFamily="18" charset="0"/>
              </a:rPr>
              <a:t>Note: If students say that tap water, which will always be clearest, is the healthiest discuss this and make the point that some particulate matter is important for the food web. </a:t>
            </a:r>
          </a:p>
          <a:p>
            <a:pPr marL="457200" lvl="1" indent="0">
              <a:spcBef>
                <a:spcPts val="600"/>
              </a:spcBef>
              <a:spcAft>
                <a:spcPts val="600"/>
              </a:spcAft>
              <a:buFont typeface="Symbol" panose="05050102010706020507" pitchFamily="18" charset="2"/>
              <a:buNone/>
            </a:pP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pPr marL="0" lvl="0" indent="0">
              <a:spcBef>
                <a:spcPts val="600"/>
              </a:spcBef>
              <a:spcAft>
                <a:spcPts val="600"/>
              </a:spcAft>
              <a:buFont typeface="+mj-lt"/>
              <a:buNone/>
            </a:pPr>
            <a:r>
              <a:rPr lang="en-AU" sz="1800" dirty="0">
                <a:effectLst/>
                <a:latin typeface="Arial" panose="020B0604020202020204" pitchFamily="34" charset="0"/>
                <a:ea typeface="Calibri" panose="020F0502020204030204" pitchFamily="34" charset="0"/>
                <a:cs typeface="Times New Roman" panose="02020603050405020304" pitchFamily="18" charset="0"/>
              </a:rPr>
              <a:t>Question: Is all clear water safe to drink? Why/ Why not? Explain your reasoning. </a:t>
            </a:r>
          </a:p>
          <a:p>
            <a:pPr marL="0" lvl="0" indent="0">
              <a:spcBef>
                <a:spcPts val="600"/>
              </a:spcBef>
              <a:spcAft>
                <a:spcPts val="600"/>
              </a:spcAft>
              <a:buFont typeface="+mj-lt"/>
              <a:buNone/>
            </a:pPr>
            <a:r>
              <a:rPr lang="en-AU" sz="1800" dirty="0">
                <a:effectLst/>
                <a:latin typeface="Arial" panose="020B0604020202020204" pitchFamily="34" charset="0"/>
                <a:ea typeface="Calibri" panose="020F0502020204030204" pitchFamily="34" charset="0"/>
                <a:cs typeface="Times New Roman" panose="02020603050405020304" pitchFamily="18" charset="0"/>
              </a:rPr>
              <a:t>Answer:  No, all clear water is not safe to drink. Ensure that students understand that even if creek water looks clear and safe that it could still contain lots of microscopic disease-forming microscopic bacteria. Don’t drink it. Tap water is very safe to drink.</a:t>
            </a:r>
          </a:p>
          <a:p>
            <a:pPr marL="0" lvl="0" indent="0">
              <a:spcBef>
                <a:spcPts val="600"/>
              </a:spcBef>
              <a:spcAft>
                <a:spcPts val="600"/>
              </a:spcAft>
              <a:buFont typeface="+mj-lt"/>
              <a:buNone/>
            </a:pP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pPr marL="0" lvl="0" indent="0">
              <a:spcBef>
                <a:spcPts val="600"/>
              </a:spcBef>
              <a:spcAft>
                <a:spcPts val="600"/>
              </a:spcAft>
              <a:buFont typeface="+mj-lt"/>
              <a:buNone/>
            </a:pPr>
            <a:r>
              <a:rPr lang="en-AU" sz="1800" dirty="0">
                <a:effectLst/>
                <a:latin typeface="Arial" panose="020B0604020202020204" pitchFamily="34" charset="0"/>
                <a:ea typeface="Calibri" panose="020F0502020204030204" pitchFamily="34" charset="0"/>
                <a:cs typeface="Times New Roman" panose="02020603050405020304" pitchFamily="18" charset="0"/>
              </a:rPr>
              <a:t>Step 2: Explain that the scientific term for cloudy water is ‘turbid’ i.e. muddy water has a high turbidity and clear water has a low turbidity. </a:t>
            </a:r>
          </a:p>
          <a:p>
            <a:pPr marL="342900" lvl="0" indent="-342900">
              <a:spcBef>
                <a:spcPts val="600"/>
              </a:spcBef>
              <a:spcAft>
                <a:spcPts val="600"/>
              </a:spcAft>
              <a:buFont typeface="+mj-lt"/>
              <a:buAutoNum type="arabicPeriod"/>
            </a:pP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pPr marL="0" lvl="0" indent="0">
              <a:spcBef>
                <a:spcPts val="600"/>
              </a:spcBef>
              <a:spcAft>
                <a:spcPts val="600"/>
              </a:spcAft>
              <a:buFont typeface="+mj-lt"/>
              <a:buNone/>
            </a:pPr>
            <a:r>
              <a:rPr lang="en-AU" sz="1800" dirty="0">
                <a:effectLst/>
                <a:latin typeface="Arial" panose="020B0604020202020204" pitchFamily="34" charset="0"/>
                <a:ea typeface="Calibri" panose="020F0502020204030204" pitchFamily="34" charset="0"/>
                <a:cs typeface="Times New Roman" panose="02020603050405020304" pitchFamily="18" charset="0"/>
              </a:rPr>
              <a:t>Step 3: Define units of measurement nephelometric turbidity units (NTUs). The term was named after the Greek word for cloud (</a:t>
            </a:r>
            <a:r>
              <a:rPr lang="en-AU" sz="1800" dirty="0" err="1">
                <a:effectLst/>
                <a:latin typeface="Arial" panose="020B0604020202020204" pitchFamily="34" charset="0"/>
                <a:ea typeface="Calibri" panose="020F0502020204030204" pitchFamily="34" charset="0"/>
                <a:cs typeface="Times New Roman" panose="02020603050405020304" pitchFamily="18" charset="0"/>
              </a:rPr>
              <a:t>Nephel</a:t>
            </a:r>
            <a:r>
              <a:rPr lang="en-AU" sz="1800" dirty="0">
                <a:effectLst/>
                <a:latin typeface="Arial" panose="020B0604020202020204" pitchFamily="34" charset="0"/>
                <a:ea typeface="Calibri" panose="020F0502020204030204" pitchFamily="34" charset="0"/>
                <a:cs typeface="Times New Roman" panose="02020603050405020304" pitchFamily="18" charset="0"/>
              </a:rPr>
              <a:t>) so ‘nephelometric’ means measuring cloudiness.</a:t>
            </a:r>
          </a:p>
          <a:p>
            <a:endParaRPr lang="en-AU" dirty="0"/>
          </a:p>
        </p:txBody>
      </p:sp>
      <p:sp>
        <p:nvSpPr>
          <p:cNvPr id="4" name="Slide Number Placeholder 3"/>
          <p:cNvSpPr>
            <a:spLocks noGrp="1"/>
          </p:cNvSpPr>
          <p:nvPr>
            <p:ph type="sldNum" sz="quarter" idx="5"/>
          </p:nvPr>
        </p:nvSpPr>
        <p:spPr/>
        <p:txBody>
          <a:bodyPr/>
          <a:lstStyle/>
          <a:p>
            <a:fld id="{517637F7-FC4D-4CBC-AB75-3578EC53B962}" type="slidenum">
              <a:rPr lang="en-AU" smtClean="0"/>
              <a:t>10</a:t>
            </a:fld>
            <a:endParaRPr lang="en-AU"/>
          </a:p>
        </p:txBody>
      </p:sp>
    </p:spTree>
    <p:extLst>
      <p:ext uri="{BB962C8B-B14F-4D97-AF65-F5344CB8AC3E}">
        <p14:creationId xmlns:p14="http://schemas.microsoft.com/office/powerpoint/2010/main" val="36720650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dirty="0">
                <a:latin typeface="+mn-lt"/>
              </a:rPr>
              <a:t>Teaching notes &amp; ideas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effectLst/>
                <a:latin typeface="+mn-lt"/>
                <a:ea typeface="Calibri" panose="020F0502020204030204" pitchFamily="34" charset="0"/>
                <a:cs typeface="Times New Roman" panose="02020603050405020304" pitchFamily="18" charset="0"/>
              </a:rPr>
              <a:t>In this activity students investigate how streambank erosion affects the turbidity of a waterway.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effectLst/>
                <a:latin typeface="+mn-lt"/>
                <a:ea typeface="Calibri" panose="020F0502020204030204" pitchFamily="34" charset="0"/>
                <a:cs typeface="Times New Roman" panose="02020603050405020304" pitchFamily="18" charset="0"/>
              </a:rPr>
              <a:t>Step 1: Create samples of different mixtures and put in jars </a:t>
            </a:r>
            <a:r>
              <a:rPr lang="en-AU" sz="1200" dirty="0">
                <a:solidFill>
                  <a:schemeClr val="accent2"/>
                </a:solidFill>
                <a:latin typeface="+mn-lt"/>
              </a:rPr>
              <a:t>(sand, silt, clay, soil, milk, tea etc.)</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chemeClr val="accent2"/>
                </a:solidFill>
                <a:latin typeface="+mn-lt"/>
              </a:rPr>
              <a:t>Note: you can use any mixtures that are easily available. Update the slide as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solidFill>
                <a:schemeClr val="accent2"/>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chemeClr val="accent2"/>
                </a:solidFill>
                <a:latin typeface="+mn-lt"/>
              </a:rPr>
              <a:t>Step 2: Show each of the different samples in jars and ask students to observe the differences in suspended particles.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solidFill>
                <a:schemeClr val="accent2"/>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chemeClr val="accent2"/>
                </a:solidFill>
                <a:latin typeface="+mn-lt"/>
              </a:rPr>
              <a:t>Step 3: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sz="1200" dirty="0">
                <a:solidFill>
                  <a:schemeClr val="accent2"/>
                </a:solidFill>
                <a:latin typeface="+mn-lt"/>
              </a:rPr>
              <a:t>Question: What makes the water turbid?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sz="1200" dirty="0">
                <a:solidFill>
                  <a:schemeClr val="accent2"/>
                </a:solidFill>
                <a:latin typeface="+mn-lt"/>
              </a:rPr>
              <a:t>Answer: Particles of clay, silt, mud, sand and soil</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AU" sz="1200" dirty="0">
              <a:solidFill>
                <a:schemeClr val="accent2"/>
              </a:solidFill>
              <a:latin typeface="+mn-lt"/>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sz="1200" dirty="0">
                <a:solidFill>
                  <a:schemeClr val="accent2"/>
                </a:solidFill>
                <a:latin typeface="+mn-lt"/>
              </a:rPr>
              <a:t>Step 4: Explain that some of these particles are suspended in the water and affect its clarity.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AU" sz="1200" dirty="0">
              <a:solidFill>
                <a:schemeClr val="accent2"/>
              </a:solidFill>
              <a:latin typeface="+mn-lt"/>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sz="1200" dirty="0">
                <a:solidFill>
                  <a:schemeClr val="accent2"/>
                </a:solidFill>
                <a:latin typeface="+mn-lt"/>
              </a:rPr>
              <a:t>Step 4: Question: How could soil get into the water?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sz="1200" dirty="0">
                <a:solidFill>
                  <a:schemeClr val="accent2"/>
                </a:solidFill>
                <a:latin typeface="+mn-lt"/>
              </a:rPr>
              <a:t>Answer: Discuss the process of erosion with students.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AU" sz="1800" dirty="0">
              <a:solidFill>
                <a:schemeClr val="accent2"/>
              </a:solidFill>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lang="en-AU" sz="1800" dirty="0">
              <a:solidFill>
                <a:schemeClr val="accent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517637F7-FC4D-4CBC-AB75-3578EC53B962}" type="slidenum">
              <a:rPr lang="en-AU" smtClean="0"/>
              <a:t>11</a:t>
            </a:fld>
            <a:endParaRPr lang="en-AU"/>
          </a:p>
        </p:txBody>
      </p:sp>
    </p:spTree>
    <p:extLst>
      <p:ext uri="{BB962C8B-B14F-4D97-AF65-F5344CB8AC3E}">
        <p14:creationId xmlns:p14="http://schemas.microsoft.com/office/powerpoint/2010/main" val="8052864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dirty="0">
                <a:latin typeface="+mn-lt"/>
              </a:rPr>
              <a:t>Teaching notes &amp; ideas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AU" sz="1200" dirty="0">
              <a:solidFill>
                <a:schemeClr val="accent2"/>
              </a:solidFill>
              <a:latin typeface="+mn-lt"/>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sz="1200" dirty="0">
                <a:solidFill>
                  <a:schemeClr val="accent2"/>
                </a:solidFill>
                <a:latin typeface="+mn-lt"/>
              </a:rPr>
              <a:t>Step 1: Show the pictures of different creek or riverbanks. You can use these images or replace with images from a local waterway showing erosion.</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AU" sz="1200" dirty="0">
              <a:solidFill>
                <a:schemeClr val="accent2"/>
              </a:solidFill>
              <a:latin typeface="+mn-lt"/>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sz="1200" dirty="0">
                <a:solidFill>
                  <a:schemeClr val="accent2"/>
                </a:solidFill>
                <a:latin typeface="+mn-lt"/>
              </a:rPr>
              <a:t>Question: How much erosion can you see?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sz="1200" dirty="0">
                <a:solidFill>
                  <a:schemeClr val="accent2"/>
                </a:solidFill>
                <a:latin typeface="+mn-lt"/>
              </a:rPr>
              <a:t>Answer: Most erosion can be seen in the middle image, with some erosion in the picture on the left.</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AU" sz="1200" dirty="0">
              <a:solidFill>
                <a:schemeClr val="accent2"/>
              </a:solidFill>
              <a:latin typeface="+mn-lt"/>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sz="1200" dirty="0">
                <a:solidFill>
                  <a:schemeClr val="accent2"/>
                </a:solidFill>
                <a:latin typeface="+mn-lt"/>
              </a:rPr>
              <a:t>Question: How do plants (vegetation) help to prevent erosion?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sz="1200" dirty="0">
                <a:solidFill>
                  <a:schemeClr val="accent2"/>
                </a:solidFill>
                <a:latin typeface="+mn-lt"/>
              </a:rPr>
              <a:t>Answer: Plant roots help bind the soil together and slow down runoff which reduces erosion.</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AU" sz="1200" dirty="0">
              <a:solidFill>
                <a:schemeClr val="accent2"/>
              </a:solidFill>
              <a:latin typeface="+mn-lt"/>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sz="1200" dirty="0">
                <a:solidFill>
                  <a:schemeClr val="accent2"/>
                </a:solidFill>
                <a:latin typeface="+mn-lt"/>
              </a:rPr>
              <a:t>Optional: Fieldtrip</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sz="1200" dirty="0">
                <a:effectLst/>
                <a:latin typeface="+mn-lt"/>
              </a:rPr>
              <a:t>If you have the opportunity, take the students to a local creek. In pairs, they could investigate the hypothesis that vegetation on the creek banks reduces the amount of erosion. Students could explore the banks and record their ideas with photographs, drawings or field notes. The root systems of grasses, trees, shrubs and water plants will hopefully be present. They may find an area with no plants and see an ‘erosion scar’. Have students define the waterway you are visiting as clear or turbid.</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AU" sz="1800" dirty="0">
              <a:solidFill>
                <a:schemeClr val="accent2"/>
              </a:solidFill>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lang="en-AU" sz="1800" dirty="0">
              <a:solidFill>
                <a:schemeClr val="accent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517637F7-FC4D-4CBC-AB75-3578EC53B962}" type="slidenum">
              <a:rPr lang="en-AU" smtClean="0"/>
              <a:t>12</a:t>
            </a:fld>
            <a:endParaRPr lang="en-AU"/>
          </a:p>
        </p:txBody>
      </p:sp>
    </p:spTree>
    <p:extLst>
      <p:ext uri="{BB962C8B-B14F-4D97-AF65-F5344CB8AC3E}">
        <p14:creationId xmlns:p14="http://schemas.microsoft.com/office/powerpoint/2010/main" val="33198892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AC600FC-E3A4-F8D7-44C8-3F27BD74659E}"/>
              </a:ext>
            </a:extLst>
          </p:cNvPr>
          <p:cNvSpPr/>
          <p:nvPr userDrawn="1"/>
        </p:nvSpPr>
        <p:spPr>
          <a:xfrm>
            <a:off x="0" y="0"/>
            <a:ext cx="12193200" cy="6858000"/>
          </a:xfrm>
          <a:prstGeom prst="rect">
            <a:avLst/>
          </a:prstGeom>
          <a:solidFill>
            <a:srgbClr val="3566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2" name="Picture 11" descr="A blue and black wavy background&#10;&#10;Description automatically generated">
            <a:extLst>
              <a:ext uri="{FF2B5EF4-FFF2-40B4-BE49-F238E27FC236}">
                <a16:creationId xmlns:a16="http://schemas.microsoft.com/office/drawing/2014/main" id="{E11480AF-9A7B-6773-36A8-7BF187CA4A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ubtitle 2">
            <a:extLst>
              <a:ext uri="{FF2B5EF4-FFF2-40B4-BE49-F238E27FC236}">
                <a16:creationId xmlns:a16="http://schemas.microsoft.com/office/drawing/2014/main" id="{B113A054-12CB-4197-89CB-FBA21D5F8988}"/>
              </a:ext>
            </a:extLst>
          </p:cNvPr>
          <p:cNvSpPr>
            <a:spLocks noGrp="1"/>
          </p:cNvSpPr>
          <p:nvPr>
            <p:ph type="subTitle" idx="1" hasCustomPrompt="1"/>
          </p:nvPr>
        </p:nvSpPr>
        <p:spPr>
          <a:xfrm>
            <a:off x="1067698" y="2159007"/>
            <a:ext cx="5040000" cy="468000"/>
          </a:xfrm>
        </p:spPr>
        <p:txBody>
          <a:bodyPr anchor="b"/>
          <a:lstStyle>
            <a:lvl1pPr marL="0" indent="0" algn="l">
              <a:buNone/>
              <a:defRPr sz="2300" b="0">
                <a:solidFill>
                  <a:schemeClr val="bg1"/>
                </a:solidFill>
              </a:defRPr>
            </a:lvl1pPr>
            <a:lvl2pPr marL="0" indent="0" algn="l">
              <a:buNone/>
              <a:defRPr sz="2300" b="0">
                <a:solidFill>
                  <a:schemeClr val="bg1"/>
                </a:solidFill>
              </a:defRPr>
            </a:lvl2pPr>
            <a:lvl3pPr marL="0" indent="0" algn="l">
              <a:buNone/>
              <a:defRPr sz="2300" b="0">
                <a:solidFill>
                  <a:schemeClr val="bg1"/>
                </a:solidFill>
              </a:defRPr>
            </a:lvl3pPr>
            <a:lvl4pPr marL="0" indent="0" algn="l">
              <a:buNone/>
              <a:defRPr sz="2300" b="0">
                <a:solidFill>
                  <a:schemeClr val="bg1"/>
                </a:solidFill>
              </a:defRPr>
            </a:lvl4pPr>
            <a:lvl5pPr marL="0" indent="0" algn="l">
              <a:buNone/>
              <a:defRPr sz="2300" b="0">
                <a:solidFill>
                  <a:schemeClr val="bg1"/>
                </a:solidFill>
              </a:defRPr>
            </a:lvl5pPr>
            <a:lvl6pPr marL="0" indent="0" algn="l">
              <a:buNone/>
              <a:defRPr sz="2300" b="0">
                <a:solidFill>
                  <a:schemeClr val="bg1"/>
                </a:solidFill>
              </a:defRPr>
            </a:lvl6pPr>
            <a:lvl7pPr marL="0" indent="0" algn="l">
              <a:buNone/>
              <a:defRPr sz="2300" b="0">
                <a:solidFill>
                  <a:schemeClr val="bg1"/>
                </a:solidFill>
              </a:defRPr>
            </a:lvl7pPr>
            <a:lvl8pPr marL="0" indent="0" algn="l">
              <a:buNone/>
              <a:defRPr sz="2300" b="0">
                <a:solidFill>
                  <a:schemeClr val="bg1"/>
                </a:solidFill>
              </a:defRPr>
            </a:lvl8pPr>
            <a:lvl9pPr marL="0" indent="0" algn="l">
              <a:buNone/>
              <a:defRPr sz="2300" b="0">
                <a:solidFill>
                  <a:schemeClr val="bg1"/>
                </a:solidFill>
              </a:defRPr>
            </a:lvl9pPr>
          </a:lstStyle>
          <a:p>
            <a:r>
              <a:rPr lang="en-AU" dirty="0"/>
              <a:t>Click to add subtitle</a:t>
            </a:r>
            <a:endParaRPr lang="en-GB" dirty="0"/>
          </a:p>
        </p:txBody>
      </p:sp>
      <p:sp>
        <p:nvSpPr>
          <p:cNvPr id="3" name="Title 2">
            <a:extLst>
              <a:ext uri="{FF2B5EF4-FFF2-40B4-BE49-F238E27FC236}">
                <a16:creationId xmlns:a16="http://schemas.microsoft.com/office/drawing/2014/main" id="{4C6894AC-A6FF-4C78-BD1B-BD484004B46F}"/>
              </a:ext>
            </a:extLst>
          </p:cNvPr>
          <p:cNvSpPr>
            <a:spLocks noGrp="1"/>
          </p:cNvSpPr>
          <p:nvPr>
            <p:ph type="title" hasCustomPrompt="1"/>
          </p:nvPr>
        </p:nvSpPr>
        <p:spPr>
          <a:xfrm>
            <a:off x="1067698" y="2936665"/>
            <a:ext cx="7200000" cy="1260000"/>
          </a:xfrm>
        </p:spPr>
        <p:txBody>
          <a:bodyPr anchor="t"/>
          <a:lstStyle>
            <a:lvl1pPr>
              <a:defRPr sz="4800">
                <a:solidFill>
                  <a:schemeClr val="bg1"/>
                </a:solidFill>
                <a:latin typeface="VAG Rounded Next" panose="020F0502020203020204" pitchFamily="34" charset="0"/>
              </a:defRPr>
            </a:lvl1pPr>
          </a:lstStyle>
          <a:p>
            <a:r>
              <a:rPr lang="en-US" dirty="0"/>
              <a:t>Click to add presentation title</a:t>
            </a:r>
            <a:endParaRPr lang="en-GB" dirty="0"/>
          </a:p>
        </p:txBody>
      </p:sp>
      <p:pic>
        <p:nvPicPr>
          <p:cNvPr id="10" name="Picture 9" descr="Blue text on a black background&#10;&#10;Description automatically generated">
            <a:extLst>
              <a:ext uri="{FF2B5EF4-FFF2-40B4-BE49-F238E27FC236}">
                <a16:creationId xmlns:a16="http://schemas.microsoft.com/office/drawing/2014/main" id="{3EB3336C-C05E-F699-6259-D5204CB0AE7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60025" y="6050963"/>
            <a:ext cx="1232649" cy="315044"/>
          </a:xfrm>
          <a:prstGeom prst="rect">
            <a:avLst/>
          </a:prstGeom>
        </p:spPr>
      </p:pic>
      <p:sp>
        <p:nvSpPr>
          <p:cNvPr id="17" name="Picture Placeholder 16">
            <a:extLst>
              <a:ext uri="{FF2B5EF4-FFF2-40B4-BE49-F238E27FC236}">
                <a16:creationId xmlns:a16="http://schemas.microsoft.com/office/drawing/2014/main" id="{868ECEF7-DC95-A42A-891E-829CAD27CC81}"/>
              </a:ext>
            </a:extLst>
          </p:cNvPr>
          <p:cNvSpPr>
            <a:spLocks noGrp="1" noChangeAspect="1"/>
          </p:cNvSpPr>
          <p:nvPr>
            <p:ph type="pic" sz="quarter" idx="14" hasCustomPrompt="1"/>
          </p:nvPr>
        </p:nvSpPr>
        <p:spPr>
          <a:xfrm>
            <a:off x="1981200" y="0"/>
            <a:ext cx="10210344" cy="2560196"/>
          </a:xfrm>
          <a:custGeom>
            <a:avLst/>
            <a:gdLst>
              <a:gd name="connsiteX0" fmla="*/ 0 w 10210344"/>
              <a:gd name="connsiteY0" fmla="*/ 0 h 2560196"/>
              <a:gd name="connsiteX1" fmla="*/ 10210344 w 10210344"/>
              <a:gd name="connsiteY1" fmla="*/ 0 h 2560196"/>
              <a:gd name="connsiteX2" fmla="*/ 10210344 w 10210344"/>
              <a:gd name="connsiteY2" fmla="*/ 1210355 h 2560196"/>
              <a:gd name="connsiteX3" fmla="*/ 9162204 w 10210344"/>
              <a:gd name="connsiteY3" fmla="*/ 1530783 h 2560196"/>
              <a:gd name="connsiteX4" fmla="*/ 7296380 w 10210344"/>
              <a:gd name="connsiteY4" fmla="*/ 2523391 h 2560196"/>
              <a:gd name="connsiteX5" fmla="*/ 4814354 w 10210344"/>
              <a:gd name="connsiteY5" fmla="*/ 1798981 h 2560196"/>
              <a:gd name="connsiteX6" fmla="*/ 0 w 10210344"/>
              <a:gd name="connsiteY6" fmla="*/ 0 h 2560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10344" h="2560196">
                <a:moveTo>
                  <a:pt x="0" y="0"/>
                </a:moveTo>
                <a:lnTo>
                  <a:pt x="10210344" y="0"/>
                </a:lnTo>
                <a:lnTo>
                  <a:pt x="10210344" y="1210355"/>
                </a:lnTo>
                <a:cubicBezTo>
                  <a:pt x="9850841" y="1275928"/>
                  <a:pt x="9498071" y="1368695"/>
                  <a:pt x="9162204" y="1530783"/>
                </a:cubicBezTo>
                <a:cubicBezTo>
                  <a:pt x="8525924" y="1837931"/>
                  <a:pt x="7974850" y="2383731"/>
                  <a:pt x="7296380" y="2523391"/>
                </a:cubicBezTo>
                <a:cubicBezTo>
                  <a:pt x="6403721" y="2707145"/>
                  <a:pt x="5607131" y="2161599"/>
                  <a:pt x="4814354" y="1798981"/>
                </a:cubicBezTo>
                <a:cubicBezTo>
                  <a:pt x="3312799" y="1112188"/>
                  <a:pt x="2254492" y="1647250"/>
                  <a:pt x="0" y="0"/>
                </a:cubicBezTo>
                <a:close/>
              </a:path>
            </a:pathLst>
          </a:custGeom>
          <a:solidFill>
            <a:schemeClr val="bg1">
              <a:lumMod val="75000"/>
            </a:schemeClr>
          </a:solidFill>
        </p:spPr>
        <p:txBody>
          <a:bodyPr wrap="square" lIns="180000" tIns="180000" rIns="180000" bIns="360000" anchor="t" anchorCtr="0">
            <a:noAutofit/>
          </a:bodyPr>
          <a:lstStyle>
            <a:lvl1pPr algn="r">
              <a:defRPr sz="1400" b="0">
                <a:solidFill>
                  <a:schemeClr val="bg1"/>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dirty="0"/>
              <a:t>To insert an image, select ‘Insert Picture’, or click on icon. Select ‘Picture Format &gt; Crop’ to edit size and position of picture.</a:t>
            </a:r>
          </a:p>
        </p:txBody>
      </p:sp>
    </p:spTree>
    <p:extLst>
      <p:ext uri="{BB962C8B-B14F-4D97-AF65-F5344CB8AC3E}">
        <p14:creationId xmlns:p14="http://schemas.microsoft.com/office/powerpoint/2010/main" val="24294387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Blue/Orange]">
    <p:spTree>
      <p:nvGrpSpPr>
        <p:cNvPr id="1" name=""/>
        <p:cNvGrpSpPr/>
        <p:nvPr/>
      </p:nvGrpSpPr>
      <p:grpSpPr>
        <a:xfrm>
          <a:off x="0" y="0"/>
          <a:ext cx="0" cy="0"/>
          <a:chOff x="0" y="0"/>
          <a:chExt cx="0" cy="0"/>
        </a:xfrm>
      </p:grpSpPr>
      <p:pic>
        <p:nvPicPr>
          <p:cNvPr id="8" name="Picture 7" descr="A blue and orange background&#10;&#10;Description automatically generated">
            <a:extLst>
              <a:ext uri="{FF2B5EF4-FFF2-40B4-BE49-F238E27FC236}">
                <a16:creationId xmlns:a16="http://schemas.microsoft.com/office/drawing/2014/main" id="{244E6FE7-A9B9-5A6A-9AF4-A2EDC757EEF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1"/>
          <a:stretch/>
        </p:blipFill>
        <p:spPr>
          <a:xfrm>
            <a:off x="1" y="0"/>
            <a:ext cx="12192000" cy="6858000"/>
          </a:xfrm>
          <a:prstGeom prst="rect">
            <a:avLst/>
          </a:prstGeom>
        </p:spPr>
      </p:pic>
      <p:sp>
        <p:nvSpPr>
          <p:cNvPr id="11" name="Title 10">
            <a:extLst>
              <a:ext uri="{FF2B5EF4-FFF2-40B4-BE49-F238E27FC236}">
                <a16:creationId xmlns:a16="http://schemas.microsoft.com/office/drawing/2014/main" id="{36FDE619-A8FC-4AAE-B02B-476D7475B937}"/>
              </a:ext>
            </a:extLst>
          </p:cNvPr>
          <p:cNvSpPr>
            <a:spLocks noGrp="1"/>
          </p:cNvSpPr>
          <p:nvPr>
            <p:ph type="title" hasCustomPrompt="1"/>
          </p:nvPr>
        </p:nvSpPr>
        <p:spPr>
          <a:xfrm>
            <a:off x="876000" y="3356741"/>
            <a:ext cx="10440000" cy="900000"/>
          </a:xfrm>
        </p:spPr>
        <p:txBody>
          <a:bodyPr/>
          <a:lstStyle>
            <a:lvl1pPr algn="ctr">
              <a:defRPr sz="4800">
                <a:latin typeface="VAG Rounded Next Medium" panose="020F0602020203020204" pitchFamily="34" charset="0"/>
              </a:defRPr>
            </a:lvl1pPr>
          </a:lstStyle>
          <a:p>
            <a:r>
              <a:rPr lang="en-US" dirty="0"/>
              <a:t>Section Header</a:t>
            </a:r>
            <a:endParaRPr lang="en-GB" dirty="0"/>
          </a:p>
        </p:txBody>
      </p:sp>
      <p:pic>
        <p:nvPicPr>
          <p:cNvPr id="5" name="Picture 4">
            <a:extLst>
              <a:ext uri="{FF2B5EF4-FFF2-40B4-BE49-F238E27FC236}">
                <a16:creationId xmlns:a16="http://schemas.microsoft.com/office/drawing/2014/main" id="{2575E65C-8893-A851-5E45-EFF94B258EE1}"/>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10360026" y="6050963"/>
            <a:ext cx="1232647" cy="315044"/>
          </a:xfrm>
          <a:prstGeom prst="rect">
            <a:avLst/>
          </a:prstGeom>
        </p:spPr>
      </p:pic>
    </p:spTree>
    <p:extLst>
      <p:ext uri="{BB962C8B-B14F-4D97-AF65-F5344CB8AC3E}">
        <p14:creationId xmlns:p14="http://schemas.microsoft.com/office/powerpoint/2010/main" val="3080306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Blue/Orang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BF52657-3706-698A-E5A4-7392BCB10C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405128"/>
          </a:xfrm>
          <a:prstGeom prst="rect">
            <a:avLst/>
          </a:prstGeom>
        </p:spPr>
      </p:pic>
      <p:sp>
        <p:nvSpPr>
          <p:cNvPr id="2" name="Title 1"/>
          <p:cNvSpPr>
            <a:spLocks noGrp="1"/>
          </p:cNvSpPr>
          <p:nvPr>
            <p:ph type="title"/>
          </p:nvPr>
        </p:nvSpPr>
        <p:spPr>
          <a:xfrm>
            <a:off x="602031" y="274868"/>
            <a:ext cx="10440000" cy="900000"/>
          </a:xfrm>
        </p:spPr>
        <p:txBody>
          <a:bodyPr/>
          <a:lstStyle>
            <a:lvl1pPr>
              <a:defRPr/>
            </a:lvl1pPr>
          </a:lstStyle>
          <a:p>
            <a:r>
              <a:rPr lang="en-GB"/>
              <a:t>Click to edit Master title style</a:t>
            </a:r>
            <a:endParaRPr lang="en-GB" dirty="0"/>
          </a:p>
        </p:txBody>
      </p:sp>
      <p:sp>
        <p:nvSpPr>
          <p:cNvPr id="3" name="Content Placeholder 2"/>
          <p:cNvSpPr>
            <a:spLocks noGrp="1"/>
          </p:cNvSpPr>
          <p:nvPr>
            <p:ph sz="half" idx="1" hasCustomPrompt="1"/>
          </p:nvPr>
        </p:nvSpPr>
        <p:spPr>
          <a:xfrm>
            <a:off x="602029" y="1981201"/>
            <a:ext cx="5400000" cy="3960000"/>
          </a:xfrm>
        </p:spPr>
        <p:txBody>
          <a:bodyPr/>
          <a:lstStyle>
            <a:lvl1pPr>
              <a:defRPr/>
            </a:lvl1pPr>
          </a:lstStyle>
          <a:p>
            <a:pPr lvl="0"/>
            <a:r>
              <a:rPr lang="en-US" dirty="0"/>
              <a:t>This slide can be used for two text boxes, or text and: chart, SmartArt, image or table.</a:t>
            </a:r>
          </a:p>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89969" y="1981201"/>
            <a:ext cx="5400000" cy="3960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EC04AF43-F4D7-4307-AAC6-978BA3428C8A}" type="datetime1">
              <a:rPr lang="en-GB" smtClean="0"/>
              <a:t>21/02/2025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11157969" y="274868"/>
            <a:ext cx="432000" cy="900000"/>
          </a:xfrm>
        </p:spPr>
        <p:txBody>
          <a:bodyPr/>
          <a:lstStyle/>
          <a:p>
            <a:fld id="{F5AEA0E0-5CC6-4BD0-905C-A0021E419432}" type="slidenum">
              <a:rPr lang="en-GB" smtClean="0"/>
              <a:t>‹#›</a:t>
            </a:fld>
            <a:endParaRPr lang="en-GB"/>
          </a:p>
        </p:txBody>
      </p:sp>
    </p:spTree>
    <p:extLst>
      <p:ext uri="{BB962C8B-B14F-4D97-AF65-F5344CB8AC3E}">
        <p14:creationId xmlns:p14="http://schemas.microsoft.com/office/powerpoint/2010/main" val="11416004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Blue]">
    <p:spTree>
      <p:nvGrpSpPr>
        <p:cNvPr id="1" name=""/>
        <p:cNvGrpSpPr/>
        <p:nvPr/>
      </p:nvGrpSpPr>
      <p:grpSpPr>
        <a:xfrm>
          <a:off x="0" y="0"/>
          <a:ext cx="0" cy="0"/>
          <a:chOff x="0" y="0"/>
          <a:chExt cx="0" cy="0"/>
        </a:xfrm>
      </p:grpSpPr>
      <p:pic>
        <p:nvPicPr>
          <p:cNvPr id="9" name="Picture 8" descr="A blue and white background&#10;&#10;Description automatically generated">
            <a:extLst>
              <a:ext uri="{FF2B5EF4-FFF2-40B4-BE49-F238E27FC236}">
                <a16:creationId xmlns:a16="http://schemas.microsoft.com/office/drawing/2014/main" id="{F06F2204-047D-7C61-7E75-1FFC099CC01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1"/>
          <a:stretch/>
        </p:blipFill>
        <p:spPr>
          <a:xfrm>
            <a:off x="0" y="0"/>
            <a:ext cx="12192000" cy="6858000"/>
          </a:xfrm>
          <a:prstGeom prst="rect">
            <a:avLst/>
          </a:prstGeom>
        </p:spPr>
      </p:pic>
      <p:sp>
        <p:nvSpPr>
          <p:cNvPr id="11" name="Title 10">
            <a:extLst>
              <a:ext uri="{FF2B5EF4-FFF2-40B4-BE49-F238E27FC236}">
                <a16:creationId xmlns:a16="http://schemas.microsoft.com/office/drawing/2014/main" id="{36FDE619-A8FC-4AAE-B02B-476D7475B937}"/>
              </a:ext>
            </a:extLst>
          </p:cNvPr>
          <p:cNvSpPr>
            <a:spLocks noGrp="1"/>
          </p:cNvSpPr>
          <p:nvPr>
            <p:ph type="title" hasCustomPrompt="1"/>
          </p:nvPr>
        </p:nvSpPr>
        <p:spPr>
          <a:xfrm>
            <a:off x="876000" y="3356741"/>
            <a:ext cx="10440000" cy="900000"/>
          </a:xfrm>
        </p:spPr>
        <p:txBody>
          <a:bodyPr/>
          <a:lstStyle>
            <a:lvl1pPr algn="ctr">
              <a:defRPr sz="4800">
                <a:latin typeface="VAG Rounded Next Medium" panose="020F0602020203020204" pitchFamily="34" charset="0"/>
              </a:defRPr>
            </a:lvl1pPr>
          </a:lstStyle>
          <a:p>
            <a:r>
              <a:rPr lang="en-US" dirty="0"/>
              <a:t>Section Header</a:t>
            </a:r>
            <a:endParaRPr lang="en-GB" dirty="0"/>
          </a:p>
        </p:txBody>
      </p:sp>
      <p:pic>
        <p:nvPicPr>
          <p:cNvPr id="5" name="Picture 4">
            <a:extLst>
              <a:ext uri="{FF2B5EF4-FFF2-40B4-BE49-F238E27FC236}">
                <a16:creationId xmlns:a16="http://schemas.microsoft.com/office/drawing/2014/main" id="{2575E65C-8893-A851-5E45-EFF94B258EE1}"/>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10360026" y="6050963"/>
            <a:ext cx="1232647" cy="315044"/>
          </a:xfrm>
          <a:prstGeom prst="rect">
            <a:avLst/>
          </a:prstGeom>
        </p:spPr>
      </p:pic>
    </p:spTree>
    <p:extLst>
      <p:ext uri="{BB962C8B-B14F-4D97-AF65-F5344CB8AC3E}">
        <p14:creationId xmlns:p14="http://schemas.microsoft.com/office/powerpoint/2010/main" val="6880917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Blu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5F1810F-C225-61FB-F899-73661BAF65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405128"/>
          </a:xfrm>
          <a:prstGeom prst="rect">
            <a:avLst/>
          </a:prstGeom>
        </p:spPr>
      </p:pic>
      <p:sp>
        <p:nvSpPr>
          <p:cNvPr id="2" name="Title 1"/>
          <p:cNvSpPr>
            <a:spLocks noGrp="1"/>
          </p:cNvSpPr>
          <p:nvPr>
            <p:ph type="title"/>
          </p:nvPr>
        </p:nvSpPr>
        <p:spPr>
          <a:xfrm>
            <a:off x="602031" y="274868"/>
            <a:ext cx="10440000" cy="900000"/>
          </a:xfrm>
        </p:spPr>
        <p:txBody>
          <a:bodyPr/>
          <a:lstStyle>
            <a:lvl1pPr>
              <a:defRPr/>
            </a:lvl1pPr>
          </a:lstStyle>
          <a:p>
            <a:r>
              <a:rPr lang="en-GB"/>
              <a:t>Click to edit Master title style</a:t>
            </a:r>
            <a:endParaRPr lang="en-GB" dirty="0"/>
          </a:p>
        </p:txBody>
      </p:sp>
      <p:sp>
        <p:nvSpPr>
          <p:cNvPr id="3" name="Content Placeholder 2"/>
          <p:cNvSpPr>
            <a:spLocks noGrp="1"/>
          </p:cNvSpPr>
          <p:nvPr>
            <p:ph sz="half" idx="1" hasCustomPrompt="1"/>
          </p:nvPr>
        </p:nvSpPr>
        <p:spPr>
          <a:xfrm>
            <a:off x="602029" y="1981201"/>
            <a:ext cx="5400000" cy="3960000"/>
          </a:xfrm>
        </p:spPr>
        <p:txBody>
          <a:bodyPr/>
          <a:lstStyle>
            <a:lvl1pPr>
              <a:defRPr/>
            </a:lvl1pPr>
          </a:lstStyle>
          <a:p>
            <a:pPr lvl="0"/>
            <a:r>
              <a:rPr lang="en-US" dirty="0"/>
              <a:t>This slide can be used for two text boxes, or text and: chart, SmartArt, image or table.</a:t>
            </a:r>
          </a:p>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89969" y="1981201"/>
            <a:ext cx="5400000" cy="3960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770F0ABB-BB79-4AFB-97FB-A631ED08C459}" type="datetime1">
              <a:rPr lang="en-GB" smtClean="0"/>
              <a:t>21/02/2025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11157969" y="274868"/>
            <a:ext cx="432000" cy="900000"/>
          </a:xfrm>
        </p:spPr>
        <p:txBody>
          <a:bodyPr/>
          <a:lstStyle/>
          <a:p>
            <a:fld id="{F5AEA0E0-5CC6-4BD0-905C-A0021E419432}" type="slidenum">
              <a:rPr lang="en-GB" smtClean="0"/>
              <a:t>‹#›</a:t>
            </a:fld>
            <a:endParaRPr lang="en-GB"/>
          </a:p>
        </p:txBody>
      </p:sp>
    </p:spTree>
    <p:extLst>
      <p:ext uri="{BB962C8B-B14F-4D97-AF65-F5344CB8AC3E}">
        <p14:creationId xmlns:p14="http://schemas.microsoft.com/office/powerpoint/2010/main" val="37340742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Green/Blue]">
    <p:spTree>
      <p:nvGrpSpPr>
        <p:cNvPr id="1" name=""/>
        <p:cNvGrpSpPr/>
        <p:nvPr/>
      </p:nvGrpSpPr>
      <p:grpSpPr>
        <a:xfrm>
          <a:off x="0" y="0"/>
          <a:ext cx="0" cy="0"/>
          <a:chOff x="0" y="0"/>
          <a:chExt cx="0" cy="0"/>
        </a:xfrm>
      </p:grpSpPr>
      <p:pic>
        <p:nvPicPr>
          <p:cNvPr id="10" name="Picture 9" descr="A blue and green background&#10;&#10;Description automatically generated">
            <a:extLst>
              <a:ext uri="{FF2B5EF4-FFF2-40B4-BE49-F238E27FC236}">
                <a16:creationId xmlns:a16="http://schemas.microsoft.com/office/drawing/2014/main" id="{234B6D88-923D-49C0-EFAB-2F1C4FD690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1" r="1"/>
          <a:stretch/>
        </p:blipFill>
        <p:spPr>
          <a:xfrm>
            <a:off x="0" y="0"/>
            <a:ext cx="12192000" cy="6858000"/>
          </a:xfrm>
          <a:prstGeom prst="rect">
            <a:avLst/>
          </a:prstGeom>
        </p:spPr>
      </p:pic>
      <p:sp>
        <p:nvSpPr>
          <p:cNvPr id="11" name="Title 10">
            <a:extLst>
              <a:ext uri="{FF2B5EF4-FFF2-40B4-BE49-F238E27FC236}">
                <a16:creationId xmlns:a16="http://schemas.microsoft.com/office/drawing/2014/main" id="{36FDE619-A8FC-4AAE-B02B-476D7475B937}"/>
              </a:ext>
            </a:extLst>
          </p:cNvPr>
          <p:cNvSpPr>
            <a:spLocks noGrp="1"/>
          </p:cNvSpPr>
          <p:nvPr>
            <p:ph type="title" hasCustomPrompt="1"/>
          </p:nvPr>
        </p:nvSpPr>
        <p:spPr>
          <a:xfrm>
            <a:off x="876000" y="3356741"/>
            <a:ext cx="10440000" cy="900000"/>
          </a:xfrm>
        </p:spPr>
        <p:txBody>
          <a:bodyPr/>
          <a:lstStyle>
            <a:lvl1pPr algn="ctr">
              <a:defRPr sz="4800">
                <a:latin typeface="VAG Rounded Next Medium" panose="020F0602020203020204" pitchFamily="34" charset="0"/>
              </a:defRPr>
            </a:lvl1pPr>
          </a:lstStyle>
          <a:p>
            <a:r>
              <a:rPr lang="en-US" dirty="0"/>
              <a:t>Section Header</a:t>
            </a:r>
            <a:endParaRPr lang="en-GB" dirty="0"/>
          </a:p>
        </p:txBody>
      </p:sp>
      <p:pic>
        <p:nvPicPr>
          <p:cNvPr id="5" name="Picture 4">
            <a:extLst>
              <a:ext uri="{FF2B5EF4-FFF2-40B4-BE49-F238E27FC236}">
                <a16:creationId xmlns:a16="http://schemas.microsoft.com/office/drawing/2014/main" id="{2575E65C-8893-A851-5E45-EFF94B258EE1}"/>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10360026" y="6050963"/>
            <a:ext cx="1232647" cy="315044"/>
          </a:xfrm>
          <a:prstGeom prst="rect">
            <a:avLst/>
          </a:prstGeom>
        </p:spPr>
      </p:pic>
    </p:spTree>
    <p:extLst>
      <p:ext uri="{BB962C8B-B14F-4D97-AF65-F5344CB8AC3E}">
        <p14:creationId xmlns:p14="http://schemas.microsoft.com/office/powerpoint/2010/main" val="577131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Green/Blu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9D3A230-AE8F-D97C-69C1-769F878976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405128"/>
          </a:xfrm>
          <a:prstGeom prst="rect">
            <a:avLst/>
          </a:prstGeom>
        </p:spPr>
      </p:pic>
      <p:sp>
        <p:nvSpPr>
          <p:cNvPr id="2" name="Title 1"/>
          <p:cNvSpPr>
            <a:spLocks noGrp="1"/>
          </p:cNvSpPr>
          <p:nvPr>
            <p:ph type="title"/>
          </p:nvPr>
        </p:nvSpPr>
        <p:spPr>
          <a:xfrm>
            <a:off x="602031" y="274868"/>
            <a:ext cx="10440000" cy="900000"/>
          </a:xfrm>
        </p:spPr>
        <p:txBody>
          <a:bodyPr/>
          <a:lstStyle>
            <a:lvl1pPr>
              <a:defRPr/>
            </a:lvl1pPr>
          </a:lstStyle>
          <a:p>
            <a:r>
              <a:rPr lang="en-GB"/>
              <a:t>Click to edit Master title style</a:t>
            </a:r>
            <a:endParaRPr lang="en-GB" dirty="0"/>
          </a:p>
        </p:txBody>
      </p:sp>
      <p:sp>
        <p:nvSpPr>
          <p:cNvPr id="3" name="Content Placeholder 2"/>
          <p:cNvSpPr>
            <a:spLocks noGrp="1"/>
          </p:cNvSpPr>
          <p:nvPr>
            <p:ph sz="half" idx="1" hasCustomPrompt="1"/>
          </p:nvPr>
        </p:nvSpPr>
        <p:spPr>
          <a:xfrm>
            <a:off x="602029" y="1981201"/>
            <a:ext cx="5400000" cy="3960000"/>
          </a:xfrm>
        </p:spPr>
        <p:txBody>
          <a:bodyPr/>
          <a:lstStyle>
            <a:lvl1pPr>
              <a:defRPr/>
            </a:lvl1pPr>
          </a:lstStyle>
          <a:p>
            <a:pPr lvl="0"/>
            <a:r>
              <a:rPr lang="en-US" dirty="0"/>
              <a:t>This slide can be used for two text boxes, or text and: chart, SmartArt, image or table.</a:t>
            </a:r>
          </a:p>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89969" y="1981201"/>
            <a:ext cx="5400000" cy="3960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612D710C-B5D9-4CB5-94E6-E2CD1833AE84}" type="datetime1">
              <a:rPr lang="en-GB" smtClean="0"/>
              <a:t>21/02/2025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11157969" y="274868"/>
            <a:ext cx="432000" cy="900000"/>
          </a:xfrm>
        </p:spPr>
        <p:txBody>
          <a:bodyPr/>
          <a:lstStyle/>
          <a:p>
            <a:fld id="{F5AEA0E0-5CC6-4BD0-905C-A0021E419432}" type="slidenum">
              <a:rPr lang="en-GB" smtClean="0"/>
              <a:t>‹#›</a:t>
            </a:fld>
            <a:endParaRPr lang="en-GB"/>
          </a:p>
        </p:txBody>
      </p:sp>
    </p:spTree>
    <p:extLst>
      <p:ext uri="{BB962C8B-B14F-4D97-AF65-F5344CB8AC3E}">
        <p14:creationId xmlns:p14="http://schemas.microsoft.com/office/powerpoint/2010/main" val="10531831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Navy Blue]">
    <p:spTree>
      <p:nvGrpSpPr>
        <p:cNvPr id="1" name=""/>
        <p:cNvGrpSpPr/>
        <p:nvPr/>
      </p:nvGrpSpPr>
      <p:grpSpPr>
        <a:xfrm>
          <a:off x="0" y="0"/>
          <a:ext cx="0" cy="0"/>
          <a:chOff x="0" y="0"/>
          <a:chExt cx="0" cy="0"/>
        </a:xfrm>
      </p:grpSpPr>
      <p:pic>
        <p:nvPicPr>
          <p:cNvPr id="12" name="Picture 11" descr="A blue and white background&#10;&#10;Description automatically generated">
            <a:extLst>
              <a:ext uri="{FF2B5EF4-FFF2-40B4-BE49-F238E27FC236}">
                <a16:creationId xmlns:a16="http://schemas.microsoft.com/office/drawing/2014/main" id="{EC894EE3-FC61-7F5E-6E8E-C658D6E420D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1"/>
          <a:stretch/>
        </p:blipFill>
        <p:spPr>
          <a:xfrm>
            <a:off x="0" y="0"/>
            <a:ext cx="12192000" cy="6858000"/>
          </a:xfrm>
          <a:prstGeom prst="rect">
            <a:avLst/>
          </a:prstGeom>
        </p:spPr>
      </p:pic>
      <p:sp>
        <p:nvSpPr>
          <p:cNvPr id="11" name="Title 10">
            <a:extLst>
              <a:ext uri="{FF2B5EF4-FFF2-40B4-BE49-F238E27FC236}">
                <a16:creationId xmlns:a16="http://schemas.microsoft.com/office/drawing/2014/main" id="{36FDE619-A8FC-4AAE-B02B-476D7475B937}"/>
              </a:ext>
            </a:extLst>
          </p:cNvPr>
          <p:cNvSpPr>
            <a:spLocks noGrp="1"/>
          </p:cNvSpPr>
          <p:nvPr>
            <p:ph type="title" hasCustomPrompt="1"/>
          </p:nvPr>
        </p:nvSpPr>
        <p:spPr>
          <a:xfrm>
            <a:off x="876000" y="3356741"/>
            <a:ext cx="10440000" cy="900000"/>
          </a:xfrm>
        </p:spPr>
        <p:txBody>
          <a:bodyPr/>
          <a:lstStyle>
            <a:lvl1pPr algn="ctr">
              <a:defRPr sz="4800">
                <a:latin typeface="VAG Rounded Next Medium" panose="020F0602020203020204" pitchFamily="34" charset="0"/>
              </a:defRPr>
            </a:lvl1pPr>
          </a:lstStyle>
          <a:p>
            <a:r>
              <a:rPr lang="en-US" dirty="0"/>
              <a:t>Section Header</a:t>
            </a:r>
            <a:endParaRPr lang="en-GB" dirty="0"/>
          </a:p>
        </p:txBody>
      </p:sp>
      <p:pic>
        <p:nvPicPr>
          <p:cNvPr id="5" name="Picture 4">
            <a:extLst>
              <a:ext uri="{FF2B5EF4-FFF2-40B4-BE49-F238E27FC236}">
                <a16:creationId xmlns:a16="http://schemas.microsoft.com/office/drawing/2014/main" id="{2575E65C-8893-A851-5E45-EFF94B258EE1}"/>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10360026" y="6050963"/>
            <a:ext cx="1232647" cy="315044"/>
          </a:xfrm>
          <a:prstGeom prst="rect">
            <a:avLst/>
          </a:prstGeom>
        </p:spPr>
      </p:pic>
    </p:spTree>
    <p:extLst>
      <p:ext uri="{BB962C8B-B14F-4D97-AF65-F5344CB8AC3E}">
        <p14:creationId xmlns:p14="http://schemas.microsoft.com/office/powerpoint/2010/main" val="39898761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Navy Blu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D1BC271-4CB0-795C-1710-8A0C2D7182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405128"/>
          </a:xfrm>
          <a:prstGeom prst="rect">
            <a:avLst/>
          </a:prstGeom>
        </p:spPr>
      </p:pic>
      <p:sp>
        <p:nvSpPr>
          <p:cNvPr id="2" name="Title 1"/>
          <p:cNvSpPr>
            <a:spLocks noGrp="1"/>
          </p:cNvSpPr>
          <p:nvPr>
            <p:ph type="title"/>
          </p:nvPr>
        </p:nvSpPr>
        <p:spPr>
          <a:xfrm>
            <a:off x="602031" y="274868"/>
            <a:ext cx="10440000" cy="900000"/>
          </a:xfrm>
        </p:spPr>
        <p:txBody>
          <a:bodyPr/>
          <a:lstStyle>
            <a:lvl1pPr>
              <a:defRPr/>
            </a:lvl1pPr>
          </a:lstStyle>
          <a:p>
            <a:r>
              <a:rPr lang="en-GB"/>
              <a:t>Click to edit Master title style</a:t>
            </a:r>
            <a:endParaRPr lang="en-GB" dirty="0"/>
          </a:p>
        </p:txBody>
      </p:sp>
      <p:sp>
        <p:nvSpPr>
          <p:cNvPr id="3" name="Content Placeholder 2"/>
          <p:cNvSpPr>
            <a:spLocks noGrp="1"/>
          </p:cNvSpPr>
          <p:nvPr>
            <p:ph sz="half" idx="1" hasCustomPrompt="1"/>
          </p:nvPr>
        </p:nvSpPr>
        <p:spPr>
          <a:xfrm>
            <a:off x="602029" y="1981201"/>
            <a:ext cx="5400000" cy="3960000"/>
          </a:xfrm>
        </p:spPr>
        <p:txBody>
          <a:bodyPr/>
          <a:lstStyle>
            <a:lvl1pPr>
              <a:defRPr/>
            </a:lvl1pPr>
          </a:lstStyle>
          <a:p>
            <a:pPr lvl="0"/>
            <a:r>
              <a:rPr lang="en-US" dirty="0"/>
              <a:t>This slide can be used for two text boxes, or text and: chart, SmartArt, image or table.</a:t>
            </a:r>
          </a:p>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89969" y="1981201"/>
            <a:ext cx="5400000" cy="3960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4E561842-7DDB-4B93-A9F9-000F48B93157}" type="datetime1">
              <a:rPr lang="en-GB" smtClean="0"/>
              <a:t>21/02/2025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11157969" y="274868"/>
            <a:ext cx="432000" cy="900000"/>
          </a:xfrm>
        </p:spPr>
        <p:txBody>
          <a:bodyPr/>
          <a:lstStyle/>
          <a:p>
            <a:fld id="{F5AEA0E0-5CC6-4BD0-905C-A0021E419432}" type="slidenum">
              <a:rPr lang="en-GB" smtClean="0"/>
              <a:t>‹#›</a:t>
            </a:fld>
            <a:endParaRPr lang="en-GB"/>
          </a:p>
        </p:txBody>
      </p:sp>
    </p:spTree>
    <p:extLst>
      <p:ext uri="{BB962C8B-B14F-4D97-AF65-F5344CB8AC3E}">
        <p14:creationId xmlns:p14="http://schemas.microsoft.com/office/powerpoint/2010/main" val="14938179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Orange/Brown]">
    <p:spTree>
      <p:nvGrpSpPr>
        <p:cNvPr id="1" name=""/>
        <p:cNvGrpSpPr/>
        <p:nvPr/>
      </p:nvGrpSpPr>
      <p:grpSpPr>
        <a:xfrm>
          <a:off x="0" y="0"/>
          <a:ext cx="0" cy="0"/>
          <a:chOff x="0" y="0"/>
          <a:chExt cx="0" cy="0"/>
        </a:xfrm>
      </p:grpSpPr>
      <p:pic>
        <p:nvPicPr>
          <p:cNvPr id="14" name="Picture 13" descr="A brown and white background&#10;&#10;Description automatically generated">
            <a:extLst>
              <a:ext uri="{FF2B5EF4-FFF2-40B4-BE49-F238E27FC236}">
                <a16:creationId xmlns:a16="http://schemas.microsoft.com/office/drawing/2014/main" id="{F97933ED-3AAF-72D3-AA3F-3E87396FAD8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1"/>
          <a:stretch/>
        </p:blipFill>
        <p:spPr>
          <a:xfrm>
            <a:off x="0" y="0"/>
            <a:ext cx="12192000" cy="6858000"/>
          </a:xfrm>
          <a:prstGeom prst="rect">
            <a:avLst/>
          </a:prstGeom>
        </p:spPr>
      </p:pic>
      <p:sp>
        <p:nvSpPr>
          <p:cNvPr id="11" name="Title 10">
            <a:extLst>
              <a:ext uri="{FF2B5EF4-FFF2-40B4-BE49-F238E27FC236}">
                <a16:creationId xmlns:a16="http://schemas.microsoft.com/office/drawing/2014/main" id="{36FDE619-A8FC-4AAE-B02B-476D7475B937}"/>
              </a:ext>
            </a:extLst>
          </p:cNvPr>
          <p:cNvSpPr>
            <a:spLocks noGrp="1"/>
          </p:cNvSpPr>
          <p:nvPr>
            <p:ph type="title" hasCustomPrompt="1"/>
          </p:nvPr>
        </p:nvSpPr>
        <p:spPr>
          <a:xfrm>
            <a:off x="876000" y="3356741"/>
            <a:ext cx="10440000" cy="900000"/>
          </a:xfrm>
        </p:spPr>
        <p:txBody>
          <a:bodyPr/>
          <a:lstStyle>
            <a:lvl1pPr algn="ctr">
              <a:defRPr sz="4800">
                <a:latin typeface="VAG Rounded Next Medium" panose="020F0602020203020204" pitchFamily="34" charset="0"/>
              </a:defRPr>
            </a:lvl1pPr>
          </a:lstStyle>
          <a:p>
            <a:r>
              <a:rPr lang="en-US" dirty="0"/>
              <a:t>Section Header</a:t>
            </a:r>
            <a:endParaRPr lang="en-GB" dirty="0"/>
          </a:p>
        </p:txBody>
      </p:sp>
      <p:pic>
        <p:nvPicPr>
          <p:cNvPr id="5" name="Picture 4">
            <a:extLst>
              <a:ext uri="{FF2B5EF4-FFF2-40B4-BE49-F238E27FC236}">
                <a16:creationId xmlns:a16="http://schemas.microsoft.com/office/drawing/2014/main" id="{2575E65C-8893-A851-5E45-EFF94B258EE1}"/>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10360026" y="6050963"/>
            <a:ext cx="1232647" cy="315044"/>
          </a:xfrm>
          <a:prstGeom prst="rect">
            <a:avLst/>
          </a:prstGeom>
        </p:spPr>
      </p:pic>
    </p:spTree>
    <p:extLst>
      <p:ext uri="{BB962C8B-B14F-4D97-AF65-F5344CB8AC3E}">
        <p14:creationId xmlns:p14="http://schemas.microsoft.com/office/powerpoint/2010/main" val="22584964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Orange/Brow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C5F9B9-CAB2-D67D-B89C-AB96891D3C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405128"/>
          </a:xfrm>
          <a:prstGeom prst="rect">
            <a:avLst/>
          </a:prstGeom>
        </p:spPr>
      </p:pic>
      <p:sp>
        <p:nvSpPr>
          <p:cNvPr id="2" name="Title 1"/>
          <p:cNvSpPr>
            <a:spLocks noGrp="1"/>
          </p:cNvSpPr>
          <p:nvPr>
            <p:ph type="title"/>
          </p:nvPr>
        </p:nvSpPr>
        <p:spPr>
          <a:xfrm>
            <a:off x="602031" y="274868"/>
            <a:ext cx="10440000" cy="900000"/>
          </a:xfrm>
        </p:spPr>
        <p:txBody>
          <a:bodyPr/>
          <a:lstStyle>
            <a:lvl1pPr>
              <a:defRPr/>
            </a:lvl1pPr>
          </a:lstStyle>
          <a:p>
            <a:r>
              <a:rPr lang="en-GB"/>
              <a:t>Click to edit Master title style</a:t>
            </a:r>
            <a:endParaRPr lang="en-GB" dirty="0"/>
          </a:p>
        </p:txBody>
      </p:sp>
      <p:sp>
        <p:nvSpPr>
          <p:cNvPr id="3" name="Content Placeholder 2"/>
          <p:cNvSpPr>
            <a:spLocks noGrp="1"/>
          </p:cNvSpPr>
          <p:nvPr>
            <p:ph sz="half" idx="1" hasCustomPrompt="1"/>
          </p:nvPr>
        </p:nvSpPr>
        <p:spPr>
          <a:xfrm>
            <a:off x="602029" y="1981201"/>
            <a:ext cx="5400000" cy="3960000"/>
          </a:xfrm>
        </p:spPr>
        <p:txBody>
          <a:bodyPr/>
          <a:lstStyle>
            <a:lvl1pPr>
              <a:defRPr/>
            </a:lvl1pPr>
          </a:lstStyle>
          <a:p>
            <a:pPr lvl="0"/>
            <a:r>
              <a:rPr lang="en-US" dirty="0"/>
              <a:t>This slide can be used for two text boxes, or text and: chart, SmartArt, image or table.</a:t>
            </a:r>
          </a:p>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89969" y="1981201"/>
            <a:ext cx="5400000" cy="3960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D0AAF764-000E-408A-BB85-8AEC778B5B62}" type="datetime1">
              <a:rPr lang="en-GB" smtClean="0"/>
              <a:t>21/02/2025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11157969" y="274868"/>
            <a:ext cx="432000" cy="900000"/>
          </a:xfrm>
        </p:spPr>
        <p:txBody>
          <a:bodyPr/>
          <a:lstStyle/>
          <a:p>
            <a:fld id="{F5AEA0E0-5CC6-4BD0-905C-A0021E419432}" type="slidenum">
              <a:rPr lang="en-GB" smtClean="0"/>
              <a:t>‹#›</a:t>
            </a:fld>
            <a:endParaRPr lang="en-GB"/>
          </a:p>
        </p:txBody>
      </p:sp>
    </p:spTree>
    <p:extLst>
      <p:ext uri="{BB962C8B-B14F-4D97-AF65-F5344CB8AC3E}">
        <p14:creationId xmlns:p14="http://schemas.microsoft.com/office/powerpoint/2010/main" val="3738877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B931E-9234-1F4C-CB61-21B538B4D197}"/>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46417BD2-45FF-C992-3150-4762209FD1EF}"/>
              </a:ext>
            </a:extLst>
          </p:cNvPr>
          <p:cNvSpPr>
            <a:spLocks noGrp="1"/>
          </p:cNvSpPr>
          <p:nvPr>
            <p:ph type="dt" sz="half" idx="10"/>
          </p:nvPr>
        </p:nvSpPr>
        <p:spPr/>
        <p:txBody>
          <a:bodyPr/>
          <a:lstStyle/>
          <a:p>
            <a:fld id="{96B4C594-0B96-4F5A-984A-EA98CBA1964E}" type="datetime1">
              <a:rPr lang="en-GB" smtClean="0"/>
              <a:t>21/02/2025</a:t>
            </a:fld>
            <a:endParaRPr lang="en-GB" dirty="0"/>
          </a:p>
        </p:txBody>
      </p:sp>
      <p:sp>
        <p:nvSpPr>
          <p:cNvPr id="4" name="Footer Placeholder 3">
            <a:extLst>
              <a:ext uri="{FF2B5EF4-FFF2-40B4-BE49-F238E27FC236}">
                <a16:creationId xmlns:a16="http://schemas.microsoft.com/office/drawing/2014/main" id="{66AF0DF5-FA1C-BBAD-816D-B7114C82F77D}"/>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9280AB8C-7997-9BD9-D52D-004599B6EDB4}"/>
              </a:ext>
            </a:extLst>
          </p:cNvPr>
          <p:cNvSpPr>
            <a:spLocks noGrp="1"/>
          </p:cNvSpPr>
          <p:nvPr>
            <p:ph type="sldNum" sz="quarter" idx="12"/>
          </p:nvPr>
        </p:nvSpPr>
        <p:spPr/>
        <p:txBody>
          <a:bodyPr/>
          <a:lstStyle/>
          <a:p>
            <a:fld id="{F5AEA0E0-5CC6-4BD0-905C-A0021E419432}" type="slidenum">
              <a:rPr lang="en-GB" smtClean="0"/>
              <a:pPr/>
              <a:t>‹#›</a:t>
            </a:fld>
            <a:endParaRPr lang="en-GB" dirty="0"/>
          </a:p>
        </p:txBody>
      </p:sp>
    </p:spTree>
    <p:extLst>
      <p:ext uri="{BB962C8B-B14F-4D97-AF65-F5344CB8AC3E}">
        <p14:creationId xmlns:p14="http://schemas.microsoft.com/office/powerpoint/2010/main" val="5718601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ey Statem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43ACF4C-E6E9-74FE-FC55-CD38811C285B}"/>
              </a:ext>
            </a:extLst>
          </p:cNvPr>
          <p:cNvSpPr/>
          <p:nvPr userDrawn="1"/>
        </p:nvSpPr>
        <p:spPr>
          <a:xfrm>
            <a:off x="0" y="0"/>
            <a:ext cx="121932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Picture 2" descr="A white background with black dots&#10;&#10;Description automatically generated">
            <a:extLst>
              <a:ext uri="{FF2B5EF4-FFF2-40B4-BE49-F238E27FC236}">
                <a16:creationId xmlns:a16="http://schemas.microsoft.com/office/drawing/2014/main" id="{0B1188FC-06B2-195D-7BD7-B404572ABB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itle 10">
            <a:extLst>
              <a:ext uri="{FF2B5EF4-FFF2-40B4-BE49-F238E27FC236}">
                <a16:creationId xmlns:a16="http://schemas.microsoft.com/office/drawing/2014/main" id="{36FDE619-A8FC-4AAE-B02B-476D7475B937}"/>
              </a:ext>
            </a:extLst>
          </p:cNvPr>
          <p:cNvSpPr>
            <a:spLocks noGrp="1"/>
          </p:cNvSpPr>
          <p:nvPr>
            <p:ph type="title" hasCustomPrompt="1"/>
          </p:nvPr>
        </p:nvSpPr>
        <p:spPr>
          <a:xfrm>
            <a:off x="876000" y="2661367"/>
            <a:ext cx="10440000" cy="1620000"/>
          </a:xfrm>
        </p:spPr>
        <p:txBody>
          <a:bodyPr/>
          <a:lstStyle>
            <a:lvl1pPr algn="ctr">
              <a:lnSpc>
                <a:spcPct val="105000"/>
              </a:lnSpc>
              <a:defRPr sz="4800">
                <a:solidFill>
                  <a:schemeClr val="accent2"/>
                </a:solidFill>
                <a:latin typeface="VAG Rounded Next Medium" panose="020F0602020203020204" pitchFamily="34" charset="0"/>
              </a:defRPr>
            </a:lvl1pPr>
          </a:lstStyle>
          <a:p>
            <a:r>
              <a:rPr lang="en-US" dirty="0"/>
              <a:t>Key Statement</a:t>
            </a:r>
            <a:endParaRPr lang="en-GB" dirty="0"/>
          </a:p>
        </p:txBody>
      </p:sp>
    </p:spTree>
    <p:extLst>
      <p:ext uri="{BB962C8B-B14F-4D97-AF65-F5344CB8AC3E}">
        <p14:creationId xmlns:p14="http://schemas.microsoft.com/office/powerpoint/2010/main" val="27608501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4" name="Picture 3" descr="A blue and yellow wavy background&#10;&#10;Description automatically generated">
            <a:extLst>
              <a:ext uri="{FF2B5EF4-FFF2-40B4-BE49-F238E27FC236}">
                <a16:creationId xmlns:a16="http://schemas.microsoft.com/office/drawing/2014/main" id="{E2BDE7D3-4A22-F333-5555-E2DF28937B7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itle 10">
            <a:extLst>
              <a:ext uri="{FF2B5EF4-FFF2-40B4-BE49-F238E27FC236}">
                <a16:creationId xmlns:a16="http://schemas.microsoft.com/office/drawing/2014/main" id="{36FDE619-A8FC-4AAE-B02B-476D7475B937}"/>
              </a:ext>
            </a:extLst>
          </p:cNvPr>
          <p:cNvSpPr>
            <a:spLocks noGrp="1"/>
          </p:cNvSpPr>
          <p:nvPr>
            <p:ph type="title" hasCustomPrompt="1"/>
          </p:nvPr>
        </p:nvSpPr>
        <p:spPr>
          <a:xfrm>
            <a:off x="876000" y="2343734"/>
            <a:ext cx="10440000" cy="1620000"/>
          </a:xfrm>
        </p:spPr>
        <p:txBody>
          <a:bodyPr/>
          <a:lstStyle>
            <a:lvl1pPr algn="ctr">
              <a:lnSpc>
                <a:spcPct val="105000"/>
              </a:lnSpc>
              <a:defRPr sz="4800">
                <a:solidFill>
                  <a:schemeClr val="bg1"/>
                </a:solidFill>
                <a:latin typeface="VAG Rounded Next Medium" panose="020F0602020203020204" pitchFamily="34" charset="0"/>
              </a:defRPr>
            </a:lvl1pPr>
          </a:lstStyle>
          <a:p>
            <a:r>
              <a:rPr lang="en-US" dirty="0"/>
              <a:t>Thank-you</a:t>
            </a:r>
            <a:endParaRPr lang="en-GB" dirty="0"/>
          </a:p>
        </p:txBody>
      </p:sp>
      <p:pic>
        <p:nvPicPr>
          <p:cNvPr id="9" name="Picture 8" descr="Blue text on a black background&#10;&#10;Description automatically generated">
            <a:extLst>
              <a:ext uri="{FF2B5EF4-FFF2-40B4-BE49-F238E27FC236}">
                <a16:creationId xmlns:a16="http://schemas.microsoft.com/office/drawing/2014/main" id="{2CCB16CF-F111-CEFC-F8B3-EE4C27C4A7B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60025" y="6050963"/>
            <a:ext cx="1232649" cy="315044"/>
          </a:xfrm>
          <a:prstGeom prst="rect">
            <a:avLst/>
          </a:prstGeom>
        </p:spPr>
      </p:pic>
    </p:spTree>
    <p:extLst>
      <p:ext uri="{BB962C8B-B14F-4D97-AF65-F5344CB8AC3E}">
        <p14:creationId xmlns:p14="http://schemas.microsoft.com/office/powerpoint/2010/main" val="34595277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DA6C7C-078A-49DF-AE7A-D3DDF8E99D67}" type="datetime1">
              <a:rPr lang="en-GB" smtClean="0"/>
              <a:t>21/02/2025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5AEA0E0-5CC6-4BD0-905C-A0021E419432}" type="slidenum">
              <a:rPr lang="en-GB" smtClean="0"/>
              <a:t>‹#›</a:t>
            </a:fld>
            <a:endParaRPr lang="en-GB"/>
          </a:p>
        </p:txBody>
      </p:sp>
      <p:sp>
        <p:nvSpPr>
          <p:cNvPr id="5" name="Title 4">
            <a:extLst>
              <a:ext uri="{FF2B5EF4-FFF2-40B4-BE49-F238E27FC236}">
                <a16:creationId xmlns:a16="http://schemas.microsoft.com/office/drawing/2014/main" id="{1DEF600E-A836-4665-A50B-E5BE4AD5429E}"/>
              </a:ext>
            </a:extLst>
          </p:cNvPr>
          <p:cNvSpPr>
            <a:spLocks noGrp="1"/>
          </p:cNvSpPr>
          <p:nvPr>
            <p:ph type="title"/>
          </p:nvPr>
        </p:nvSpPr>
        <p:spPr/>
        <p:txBody>
          <a:bodyPr/>
          <a:lstStyle/>
          <a:p>
            <a:r>
              <a:rPr lang="en-GB"/>
              <a:t>Click to edit Master title style</a:t>
            </a:r>
            <a:endParaRPr lang="en-AU" dirty="0"/>
          </a:p>
        </p:txBody>
      </p:sp>
    </p:spTree>
    <p:extLst>
      <p:ext uri="{BB962C8B-B14F-4D97-AF65-F5344CB8AC3E}">
        <p14:creationId xmlns:p14="http://schemas.microsoft.com/office/powerpoint/2010/main" val="16480505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75EC11-1721-4360-A378-F6649AC6227E}" type="datetime1">
              <a:rPr lang="en-GB" smtClean="0"/>
              <a:t>21/02/2025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5AEA0E0-5CC6-4BD0-905C-A0021E419432}" type="slidenum">
              <a:rPr lang="en-GB" smtClean="0"/>
              <a:t>‹#›</a:t>
            </a:fld>
            <a:endParaRPr lang="en-GB"/>
          </a:p>
        </p:txBody>
      </p:sp>
    </p:spTree>
    <p:extLst>
      <p:ext uri="{BB962C8B-B14F-4D97-AF65-F5344CB8AC3E}">
        <p14:creationId xmlns:p14="http://schemas.microsoft.com/office/powerpoint/2010/main" val="1077151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Green]">
    <p:spTree>
      <p:nvGrpSpPr>
        <p:cNvPr id="1" name=""/>
        <p:cNvGrpSpPr/>
        <p:nvPr/>
      </p:nvGrpSpPr>
      <p:grpSpPr>
        <a:xfrm>
          <a:off x="0" y="0"/>
          <a:ext cx="0" cy="0"/>
          <a:chOff x="0" y="0"/>
          <a:chExt cx="0" cy="0"/>
        </a:xfrm>
      </p:grpSpPr>
      <p:pic>
        <p:nvPicPr>
          <p:cNvPr id="6" name="Picture 5" descr="A blue and green background&#10;&#10;Description automatically generated">
            <a:extLst>
              <a:ext uri="{FF2B5EF4-FFF2-40B4-BE49-F238E27FC236}">
                <a16:creationId xmlns:a16="http://schemas.microsoft.com/office/drawing/2014/main" id="{B91E093D-A47B-B0E4-9825-D9B7E30486D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0" r="1"/>
          <a:stretch/>
        </p:blipFill>
        <p:spPr>
          <a:xfrm>
            <a:off x="0" y="0"/>
            <a:ext cx="12191999" cy="6858000"/>
          </a:xfrm>
          <a:prstGeom prst="rect">
            <a:avLst/>
          </a:prstGeom>
        </p:spPr>
      </p:pic>
      <p:sp>
        <p:nvSpPr>
          <p:cNvPr id="11" name="Title 10">
            <a:extLst>
              <a:ext uri="{FF2B5EF4-FFF2-40B4-BE49-F238E27FC236}">
                <a16:creationId xmlns:a16="http://schemas.microsoft.com/office/drawing/2014/main" id="{36FDE619-A8FC-4AAE-B02B-476D7475B937}"/>
              </a:ext>
            </a:extLst>
          </p:cNvPr>
          <p:cNvSpPr>
            <a:spLocks noGrp="1"/>
          </p:cNvSpPr>
          <p:nvPr>
            <p:ph type="title" hasCustomPrompt="1"/>
          </p:nvPr>
        </p:nvSpPr>
        <p:spPr>
          <a:xfrm>
            <a:off x="876000" y="3356741"/>
            <a:ext cx="10440000" cy="900000"/>
          </a:xfrm>
        </p:spPr>
        <p:txBody>
          <a:bodyPr/>
          <a:lstStyle>
            <a:lvl1pPr algn="ctr">
              <a:defRPr sz="4800">
                <a:latin typeface="VAG Rounded Next Medium" panose="020F0602020203020204" pitchFamily="34" charset="0"/>
              </a:defRPr>
            </a:lvl1pPr>
          </a:lstStyle>
          <a:p>
            <a:r>
              <a:rPr lang="en-US" dirty="0"/>
              <a:t>Section Header</a:t>
            </a:r>
            <a:endParaRPr lang="en-GB" dirty="0"/>
          </a:p>
        </p:txBody>
      </p:sp>
      <p:pic>
        <p:nvPicPr>
          <p:cNvPr id="12" name="Picture 11">
            <a:extLst>
              <a:ext uri="{FF2B5EF4-FFF2-40B4-BE49-F238E27FC236}">
                <a16:creationId xmlns:a16="http://schemas.microsoft.com/office/drawing/2014/main" id="{4A9E0967-C60E-D93D-8377-C6D71AD621F8}"/>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10360026" y="6050963"/>
            <a:ext cx="1232647" cy="315044"/>
          </a:xfrm>
          <a:prstGeom prst="rect">
            <a:avLst/>
          </a:prstGeom>
        </p:spPr>
      </p:pic>
    </p:spTree>
    <p:extLst>
      <p:ext uri="{BB962C8B-B14F-4D97-AF65-F5344CB8AC3E}">
        <p14:creationId xmlns:p14="http://schemas.microsoft.com/office/powerpoint/2010/main" val="2048692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Green]">
    <p:spTree>
      <p:nvGrpSpPr>
        <p:cNvPr id="1" name=""/>
        <p:cNvGrpSpPr/>
        <p:nvPr/>
      </p:nvGrpSpPr>
      <p:grpSpPr>
        <a:xfrm>
          <a:off x="0" y="0"/>
          <a:ext cx="0" cy="0"/>
          <a:chOff x="0" y="0"/>
          <a:chExt cx="0" cy="0"/>
        </a:xfrm>
      </p:grpSpPr>
      <p:sp>
        <p:nvSpPr>
          <p:cNvPr id="2" name="Title 1"/>
          <p:cNvSpPr>
            <a:spLocks noGrp="1"/>
          </p:cNvSpPr>
          <p:nvPr>
            <p:ph type="title"/>
          </p:nvPr>
        </p:nvSpPr>
        <p:spPr>
          <a:xfrm>
            <a:off x="602031" y="274868"/>
            <a:ext cx="10440000" cy="900000"/>
          </a:xfrm>
        </p:spPr>
        <p:txBody>
          <a:bodyPr/>
          <a:lstStyle>
            <a:lvl1pPr>
              <a:defRPr/>
            </a:lvl1pPr>
          </a:lstStyle>
          <a:p>
            <a:r>
              <a:rPr lang="en-GB"/>
              <a:t>Click to edit Master title style</a:t>
            </a:r>
            <a:endParaRPr lang="en-GB" dirty="0"/>
          </a:p>
        </p:txBody>
      </p:sp>
      <p:sp>
        <p:nvSpPr>
          <p:cNvPr id="3" name="Content Placeholder 2"/>
          <p:cNvSpPr>
            <a:spLocks noGrp="1"/>
          </p:cNvSpPr>
          <p:nvPr>
            <p:ph sz="half" idx="1" hasCustomPrompt="1"/>
          </p:nvPr>
        </p:nvSpPr>
        <p:spPr>
          <a:xfrm>
            <a:off x="602029" y="1981201"/>
            <a:ext cx="5400000" cy="3960000"/>
          </a:xfrm>
        </p:spPr>
        <p:txBody>
          <a:bodyPr/>
          <a:lstStyle>
            <a:lvl1pPr>
              <a:defRPr/>
            </a:lvl1pPr>
          </a:lstStyle>
          <a:p>
            <a:pPr lvl="0"/>
            <a:r>
              <a:rPr lang="en-US" dirty="0"/>
              <a:t>This slide can be used for two text boxes, or text and: chart, SmartArt, image or table.</a:t>
            </a:r>
          </a:p>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89969" y="1981201"/>
            <a:ext cx="5400000" cy="3960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1A230695-3632-487E-8506-209914F05A01}" type="datetime1">
              <a:rPr lang="en-GB" smtClean="0"/>
              <a:t>21/02/2025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11157969" y="274868"/>
            <a:ext cx="432000" cy="900000"/>
          </a:xfrm>
        </p:spPr>
        <p:txBody>
          <a:bodyPr/>
          <a:lstStyle/>
          <a:p>
            <a:fld id="{F5AEA0E0-5CC6-4BD0-905C-A0021E419432}" type="slidenum">
              <a:rPr lang="en-GB" smtClean="0"/>
              <a:t>‹#›</a:t>
            </a:fld>
            <a:endParaRPr lang="en-GB"/>
          </a:p>
        </p:txBody>
      </p:sp>
    </p:spTree>
    <p:extLst>
      <p:ext uri="{BB962C8B-B14F-4D97-AF65-F5344CB8AC3E}">
        <p14:creationId xmlns:p14="http://schemas.microsoft.com/office/powerpoint/2010/main" val="3318806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602031" y="1981201"/>
            <a:ext cx="10980000" cy="3960000"/>
          </a:xfrm>
        </p:spPr>
        <p:txBody>
          <a:bodyPr/>
          <a:lstStyle>
            <a:lvl1pPr>
              <a:defRPr/>
            </a:lvl1p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lang="en-US" dirty="0"/>
              <a:t>Click to add Text or Content.</a:t>
            </a:r>
            <a:br>
              <a:rPr lang="en-US" dirty="0"/>
            </a:br>
            <a:r>
              <a:rPr lang="en-US" dirty="0"/>
              <a:t>To change the type style, select text and press ‘Tab’, or </a:t>
            </a:r>
            <a:r>
              <a:rPr lang="en-GB" dirty="0"/>
              <a:t>click on the ‘Increase/Decrease List Level’ buttons under the Home tab (next to the numbered list button).</a:t>
            </a:r>
            <a:endParaRPr lang="en-US" dirty="0"/>
          </a:p>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02031" y="274868"/>
            <a:ext cx="10440000" cy="900000"/>
          </a:xfrm>
        </p:spPr>
        <p:txBody>
          <a:bodyPr/>
          <a:lstStyle>
            <a:lvl1pPr>
              <a:defRPr/>
            </a:lvl1pPr>
          </a:lstStyle>
          <a:p>
            <a:r>
              <a:rPr lang="en-GB"/>
              <a:t>Click to edit Master title style</a:t>
            </a:r>
            <a:endParaRPr lang="en-GB" dirty="0"/>
          </a:p>
        </p:txBody>
      </p:sp>
      <p:sp>
        <p:nvSpPr>
          <p:cNvPr id="4" name="Date Placeholder 3"/>
          <p:cNvSpPr>
            <a:spLocks noGrp="1"/>
          </p:cNvSpPr>
          <p:nvPr>
            <p:ph type="dt" sz="half" idx="10"/>
          </p:nvPr>
        </p:nvSpPr>
        <p:spPr/>
        <p:txBody>
          <a:bodyPr/>
          <a:lstStyle/>
          <a:p>
            <a:fld id="{74542351-0D01-4C4E-A00D-05516CC6F4F8}" type="datetime1">
              <a:rPr lang="en-GB" smtClean="0"/>
              <a:t>21/02/2025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Tree>
    <p:extLst>
      <p:ext uri="{BB962C8B-B14F-4D97-AF65-F5344CB8AC3E}">
        <p14:creationId xmlns:p14="http://schemas.microsoft.com/office/powerpoint/2010/main" val="1890854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2" name="Title 1"/>
          <p:cNvSpPr>
            <a:spLocks noGrp="1"/>
          </p:cNvSpPr>
          <p:nvPr>
            <p:ph type="title"/>
          </p:nvPr>
        </p:nvSpPr>
        <p:spPr>
          <a:xfrm>
            <a:off x="602031" y="274868"/>
            <a:ext cx="10440000" cy="900000"/>
          </a:xfrm>
        </p:spPr>
        <p:txBody>
          <a:bodyPr/>
          <a:lstStyle>
            <a:lvl1pPr>
              <a:defRPr/>
            </a:lvl1pPr>
          </a:lstStyle>
          <a:p>
            <a:r>
              <a:rPr lang="en-GB"/>
              <a:t>Click to edit Master title style</a:t>
            </a:r>
            <a:endParaRPr lang="en-GB" dirty="0"/>
          </a:p>
        </p:txBody>
      </p:sp>
      <p:sp>
        <p:nvSpPr>
          <p:cNvPr id="3" name="Content Placeholder 2"/>
          <p:cNvSpPr>
            <a:spLocks noGrp="1"/>
          </p:cNvSpPr>
          <p:nvPr>
            <p:ph sz="half" idx="1" hasCustomPrompt="1"/>
          </p:nvPr>
        </p:nvSpPr>
        <p:spPr>
          <a:xfrm>
            <a:off x="602029" y="1981201"/>
            <a:ext cx="5400000" cy="3960000"/>
          </a:xfrm>
        </p:spPr>
        <p:txBody>
          <a:bodyPr/>
          <a:lstStyle>
            <a:lvl1pPr>
              <a:defRPr/>
            </a:lvl1p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lang="en-US" dirty="0"/>
              <a:t>Click to add Text or Content.</a:t>
            </a:r>
            <a:br>
              <a:rPr lang="en-US" dirty="0"/>
            </a:br>
            <a:r>
              <a:rPr lang="en-US" dirty="0"/>
              <a:t>To change the type style, select text and press ‘Tab’, or </a:t>
            </a:r>
            <a:r>
              <a:rPr lang="en-GB" dirty="0"/>
              <a:t>click on the ‘Increase/Decrease List Level’ buttons under the Home tab (next to the numbered list button).</a:t>
            </a:r>
            <a:endParaRPr lang="en-US" dirty="0"/>
          </a:p>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77E312E6-FA90-4A59-849C-194B2CB6E855}" type="datetime1">
              <a:rPr lang="en-GB" smtClean="0"/>
              <a:t>21/02/2025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11157969" y="274868"/>
            <a:ext cx="432000" cy="900000"/>
          </a:xfrm>
        </p:spPr>
        <p:txBody>
          <a:bodyPr/>
          <a:lstStyle/>
          <a:p>
            <a:fld id="{F5AEA0E0-5CC6-4BD0-905C-A0021E419432}" type="slidenum">
              <a:rPr lang="en-GB" smtClean="0"/>
              <a:t>‹#›</a:t>
            </a:fld>
            <a:endParaRPr lang="en-GB"/>
          </a:p>
        </p:txBody>
      </p:sp>
      <p:sp>
        <p:nvSpPr>
          <p:cNvPr id="13" name="Picture Placeholder 7">
            <a:extLst>
              <a:ext uri="{FF2B5EF4-FFF2-40B4-BE49-F238E27FC236}">
                <a16:creationId xmlns:a16="http://schemas.microsoft.com/office/drawing/2014/main" id="{63261037-D45B-4E11-9F49-85E7F71D81B8}"/>
              </a:ext>
            </a:extLst>
          </p:cNvPr>
          <p:cNvSpPr>
            <a:spLocks noGrp="1"/>
          </p:cNvSpPr>
          <p:nvPr>
            <p:ph type="pic" sz="quarter" idx="14" hasCustomPrompt="1"/>
          </p:nvPr>
        </p:nvSpPr>
        <p:spPr>
          <a:xfrm>
            <a:off x="6216762" y="1888067"/>
            <a:ext cx="5400000" cy="4356000"/>
          </a:xfrm>
          <a:prstGeom prst="roundRect">
            <a:avLst>
              <a:gd name="adj" fmla="val 3353"/>
            </a:avLst>
          </a:prstGeom>
          <a:solidFill>
            <a:schemeClr val="bg1">
              <a:lumMod val="75000"/>
            </a:schemeClr>
          </a:solidFill>
        </p:spPr>
        <p:txBody>
          <a:bodyPr lIns="216000" tIns="216000" rIns="216000" bIns="216000"/>
          <a:lstStyle>
            <a:lvl1pPr>
              <a:defRPr sz="1400" b="0">
                <a:solidFill>
                  <a:schemeClr val="bg1"/>
                </a:solidFill>
              </a:defRPr>
            </a:lvl1pPr>
          </a:lstStyle>
          <a:p>
            <a:r>
              <a:rPr lang="en-AU" dirty="0"/>
              <a:t>To insert an image, select ‘Insert Picture’, or click on icon. Select ‘Picture Format &gt; Crop’ to edit size and position of picture.</a:t>
            </a:r>
          </a:p>
        </p:txBody>
      </p:sp>
    </p:spTree>
    <p:extLst>
      <p:ext uri="{BB962C8B-B14F-4D97-AF65-F5344CB8AC3E}">
        <p14:creationId xmlns:p14="http://schemas.microsoft.com/office/powerpoint/2010/main" val="2812540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2" name="Title 1"/>
          <p:cNvSpPr>
            <a:spLocks noGrp="1"/>
          </p:cNvSpPr>
          <p:nvPr>
            <p:ph type="title"/>
          </p:nvPr>
        </p:nvSpPr>
        <p:spPr>
          <a:xfrm>
            <a:off x="602031" y="274868"/>
            <a:ext cx="10440000" cy="900000"/>
          </a:xfrm>
        </p:spPr>
        <p:txBody>
          <a:bodyPr/>
          <a:lstStyle>
            <a:lvl1pPr>
              <a:defRPr/>
            </a:lvl1pPr>
          </a:lstStyle>
          <a:p>
            <a:r>
              <a:rPr lang="en-GB"/>
              <a:t>Click to edit Master title style</a:t>
            </a:r>
            <a:endParaRPr lang="en-GB" dirty="0"/>
          </a:p>
        </p:txBody>
      </p:sp>
      <p:sp>
        <p:nvSpPr>
          <p:cNvPr id="5" name="Date Placeholder 4"/>
          <p:cNvSpPr>
            <a:spLocks noGrp="1"/>
          </p:cNvSpPr>
          <p:nvPr>
            <p:ph type="dt" sz="half" idx="10"/>
          </p:nvPr>
        </p:nvSpPr>
        <p:spPr/>
        <p:txBody>
          <a:bodyPr/>
          <a:lstStyle/>
          <a:p>
            <a:fld id="{B2DCA67C-1FDD-4289-A45B-1C24A8752454}" type="datetime1">
              <a:rPr lang="en-GB" smtClean="0"/>
              <a:t>21/02/2025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11157969" y="274868"/>
            <a:ext cx="432000" cy="900000"/>
          </a:xfrm>
        </p:spPr>
        <p:txBody>
          <a:bodyPr/>
          <a:lstStyle/>
          <a:p>
            <a:fld id="{F5AEA0E0-5CC6-4BD0-905C-A0021E419432}" type="slidenum">
              <a:rPr lang="en-GB" smtClean="0"/>
              <a:t>‹#›</a:t>
            </a:fld>
            <a:endParaRPr lang="en-GB"/>
          </a:p>
        </p:txBody>
      </p:sp>
      <p:sp>
        <p:nvSpPr>
          <p:cNvPr id="13" name="Picture Placeholder 7">
            <a:extLst>
              <a:ext uri="{FF2B5EF4-FFF2-40B4-BE49-F238E27FC236}">
                <a16:creationId xmlns:a16="http://schemas.microsoft.com/office/drawing/2014/main" id="{63261037-D45B-4E11-9F49-85E7F71D81B8}"/>
              </a:ext>
            </a:extLst>
          </p:cNvPr>
          <p:cNvSpPr>
            <a:spLocks noGrp="1"/>
          </p:cNvSpPr>
          <p:nvPr>
            <p:ph type="pic" sz="quarter" idx="14" hasCustomPrompt="1"/>
          </p:nvPr>
        </p:nvSpPr>
        <p:spPr>
          <a:xfrm>
            <a:off x="602031" y="1888067"/>
            <a:ext cx="11014731" cy="4356000"/>
          </a:xfrm>
          <a:prstGeom prst="roundRect">
            <a:avLst>
              <a:gd name="adj" fmla="val 2673"/>
            </a:avLst>
          </a:prstGeom>
          <a:solidFill>
            <a:schemeClr val="bg1">
              <a:lumMod val="75000"/>
            </a:schemeClr>
          </a:solidFill>
        </p:spPr>
        <p:txBody>
          <a:bodyPr lIns="216000" tIns="216000" rIns="216000" bIns="216000"/>
          <a:lstStyle>
            <a:lvl1pPr>
              <a:defRPr sz="1400" b="0">
                <a:solidFill>
                  <a:schemeClr val="bg1"/>
                </a:solidFill>
              </a:defRPr>
            </a:lvl1pPr>
          </a:lstStyle>
          <a:p>
            <a:r>
              <a:rPr lang="en-AU" dirty="0"/>
              <a:t>To insert an image, select ‘Insert Picture’, or click on icon. Select ‘Picture Format &gt; Crop’ to edit size and position of picture.</a:t>
            </a:r>
          </a:p>
        </p:txBody>
      </p:sp>
    </p:spTree>
    <p:extLst>
      <p:ext uri="{BB962C8B-B14F-4D97-AF65-F5344CB8AC3E}">
        <p14:creationId xmlns:p14="http://schemas.microsoft.com/office/powerpoint/2010/main" val="2758703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Orange]">
    <p:spTree>
      <p:nvGrpSpPr>
        <p:cNvPr id="1" name=""/>
        <p:cNvGrpSpPr/>
        <p:nvPr/>
      </p:nvGrpSpPr>
      <p:grpSpPr>
        <a:xfrm>
          <a:off x="0" y="0"/>
          <a:ext cx="0" cy="0"/>
          <a:chOff x="0" y="0"/>
          <a:chExt cx="0" cy="0"/>
        </a:xfrm>
      </p:grpSpPr>
      <p:pic>
        <p:nvPicPr>
          <p:cNvPr id="13" name="Picture 12" descr="A yellow and orange background&#10;&#10;Description automatically generated">
            <a:extLst>
              <a:ext uri="{FF2B5EF4-FFF2-40B4-BE49-F238E27FC236}">
                <a16:creationId xmlns:a16="http://schemas.microsoft.com/office/drawing/2014/main" id="{89B55A0A-BEAC-860A-CBA9-753D6873958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1"/>
          <a:stretch/>
        </p:blipFill>
        <p:spPr>
          <a:xfrm>
            <a:off x="1" y="0"/>
            <a:ext cx="12192000" cy="6858000"/>
          </a:xfrm>
          <a:prstGeom prst="rect">
            <a:avLst/>
          </a:prstGeom>
        </p:spPr>
      </p:pic>
      <p:sp>
        <p:nvSpPr>
          <p:cNvPr id="11" name="Title 10">
            <a:extLst>
              <a:ext uri="{FF2B5EF4-FFF2-40B4-BE49-F238E27FC236}">
                <a16:creationId xmlns:a16="http://schemas.microsoft.com/office/drawing/2014/main" id="{36FDE619-A8FC-4AAE-B02B-476D7475B937}"/>
              </a:ext>
            </a:extLst>
          </p:cNvPr>
          <p:cNvSpPr>
            <a:spLocks noGrp="1"/>
          </p:cNvSpPr>
          <p:nvPr>
            <p:ph type="title" hasCustomPrompt="1"/>
          </p:nvPr>
        </p:nvSpPr>
        <p:spPr>
          <a:xfrm>
            <a:off x="876000" y="3356741"/>
            <a:ext cx="10440000" cy="900000"/>
          </a:xfrm>
        </p:spPr>
        <p:txBody>
          <a:bodyPr/>
          <a:lstStyle>
            <a:lvl1pPr algn="ctr">
              <a:defRPr sz="4800">
                <a:latin typeface="VAG Rounded Next Medium" panose="020F0602020203020204" pitchFamily="34" charset="0"/>
              </a:defRPr>
            </a:lvl1pPr>
          </a:lstStyle>
          <a:p>
            <a:r>
              <a:rPr lang="en-US" dirty="0"/>
              <a:t>Section Header</a:t>
            </a:r>
            <a:endParaRPr lang="en-GB" dirty="0"/>
          </a:p>
        </p:txBody>
      </p:sp>
      <p:pic>
        <p:nvPicPr>
          <p:cNvPr id="5" name="Picture 4">
            <a:extLst>
              <a:ext uri="{FF2B5EF4-FFF2-40B4-BE49-F238E27FC236}">
                <a16:creationId xmlns:a16="http://schemas.microsoft.com/office/drawing/2014/main" id="{2575E65C-8893-A851-5E45-EFF94B258EE1}"/>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10360026" y="6050963"/>
            <a:ext cx="1232647" cy="315044"/>
          </a:xfrm>
          <a:prstGeom prst="rect">
            <a:avLst/>
          </a:prstGeom>
        </p:spPr>
      </p:pic>
    </p:spTree>
    <p:extLst>
      <p:ext uri="{BB962C8B-B14F-4D97-AF65-F5344CB8AC3E}">
        <p14:creationId xmlns:p14="http://schemas.microsoft.com/office/powerpoint/2010/main" val="3655519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Orang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AAA977A-EEFB-47D5-C678-0FC0D52E1C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405128"/>
          </a:xfrm>
          <a:prstGeom prst="rect">
            <a:avLst/>
          </a:prstGeom>
        </p:spPr>
      </p:pic>
      <p:sp>
        <p:nvSpPr>
          <p:cNvPr id="2" name="Title 1"/>
          <p:cNvSpPr>
            <a:spLocks noGrp="1"/>
          </p:cNvSpPr>
          <p:nvPr>
            <p:ph type="title"/>
          </p:nvPr>
        </p:nvSpPr>
        <p:spPr>
          <a:xfrm>
            <a:off x="602031" y="274868"/>
            <a:ext cx="10440000" cy="900000"/>
          </a:xfrm>
        </p:spPr>
        <p:txBody>
          <a:bodyPr/>
          <a:lstStyle>
            <a:lvl1pPr>
              <a:defRPr/>
            </a:lvl1pPr>
          </a:lstStyle>
          <a:p>
            <a:r>
              <a:rPr lang="en-GB"/>
              <a:t>Click to edit Master title style</a:t>
            </a:r>
            <a:endParaRPr lang="en-GB" dirty="0"/>
          </a:p>
        </p:txBody>
      </p:sp>
      <p:sp>
        <p:nvSpPr>
          <p:cNvPr id="3" name="Content Placeholder 2"/>
          <p:cNvSpPr>
            <a:spLocks noGrp="1"/>
          </p:cNvSpPr>
          <p:nvPr>
            <p:ph sz="half" idx="1" hasCustomPrompt="1"/>
          </p:nvPr>
        </p:nvSpPr>
        <p:spPr>
          <a:xfrm>
            <a:off x="602029" y="1981201"/>
            <a:ext cx="5400000" cy="3960000"/>
          </a:xfrm>
        </p:spPr>
        <p:txBody>
          <a:bodyPr/>
          <a:lstStyle>
            <a:lvl1pPr>
              <a:defRPr/>
            </a:lvl1pPr>
          </a:lstStyle>
          <a:p>
            <a:pPr lvl="0"/>
            <a:r>
              <a:rPr lang="en-US" dirty="0"/>
              <a:t>This slide can be used for two text boxes, or text and: chart, SmartArt, image or table.</a:t>
            </a:r>
          </a:p>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89969" y="1981201"/>
            <a:ext cx="5400000" cy="3960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B4BBF2D1-A9DE-450B-BD5F-55EFF1E77543}" type="datetime1">
              <a:rPr lang="en-GB" smtClean="0"/>
              <a:t>21/02/2025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11157969" y="274868"/>
            <a:ext cx="432000" cy="900000"/>
          </a:xfrm>
        </p:spPr>
        <p:txBody>
          <a:bodyPr/>
          <a:lstStyle/>
          <a:p>
            <a:fld id="{F5AEA0E0-5CC6-4BD0-905C-A0021E419432}" type="slidenum">
              <a:rPr lang="en-GB" smtClean="0"/>
              <a:t>‹#›</a:t>
            </a:fld>
            <a:endParaRPr lang="en-GB"/>
          </a:p>
        </p:txBody>
      </p:sp>
    </p:spTree>
    <p:extLst>
      <p:ext uri="{BB962C8B-B14F-4D97-AF65-F5344CB8AC3E}">
        <p14:creationId xmlns:p14="http://schemas.microsoft.com/office/powerpoint/2010/main" val="432717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E0354F9-6820-7598-7D6C-A01847074715}"/>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0" y="0"/>
            <a:ext cx="12192000" cy="1405128"/>
          </a:xfrm>
          <a:prstGeom prst="rect">
            <a:avLst/>
          </a:prstGeom>
        </p:spPr>
      </p:pic>
      <p:sp>
        <p:nvSpPr>
          <p:cNvPr id="2" name="Title Placeholder 1"/>
          <p:cNvSpPr>
            <a:spLocks noGrp="1"/>
          </p:cNvSpPr>
          <p:nvPr>
            <p:ph type="title"/>
          </p:nvPr>
        </p:nvSpPr>
        <p:spPr>
          <a:xfrm>
            <a:off x="602031" y="274868"/>
            <a:ext cx="10440000" cy="900000"/>
          </a:xfrm>
          <a:prstGeom prst="rect">
            <a:avLst/>
          </a:prstGeom>
        </p:spPr>
        <p:txBody>
          <a:bodyPr vert="horz" lIns="0" tIns="0" rIns="0" bIns="0" rtlCol="0" anchor="ctr">
            <a:noAutofit/>
          </a:bodyPr>
          <a:lstStyle/>
          <a:p>
            <a:endParaRPr lang="en-GB" dirty="0"/>
          </a:p>
        </p:txBody>
      </p:sp>
      <p:sp>
        <p:nvSpPr>
          <p:cNvPr id="3" name="Text Placeholder 2"/>
          <p:cNvSpPr>
            <a:spLocks noGrp="1"/>
          </p:cNvSpPr>
          <p:nvPr>
            <p:ph type="body" idx="1"/>
          </p:nvPr>
        </p:nvSpPr>
        <p:spPr>
          <a:xfrm>
            <a:off x="602031" y="1976318"/>
            <a:ext cx="10980000" cy="3996000"/>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2"/>
          </p:nvPr>
        </p:nvSpPr>
        <p:spPr>
          <a:xfrm>
            <a:off x="6690749" y="6358249"/>
            <a:ext cx="2520000" cy="360000"/>
          </a:xfrm>
          <a:prstGeom prst="rect">
            <a:avLst/>
          </a:prstGeom>
        </p:spPr>
        <p:txBody>
          <a:bodyPr vert="horz" lIns="0" tIns="0" rIns="0" bIns="0" rtlCol="0" anchor="ctr"/>
          <a:lstStyle>
            <a:lvl1pPr algn="l">
              <a:defRPr sz="1500">
                <a:solidFill>
                  <a:schemeClr val="tx2"/>
                </a:solidFill>
                <a:latin typeface="+mj-lt"/>
              </a:defRPr>
            </a:lvl1pPr>
          </a:lstStyle>
          <a:p>
            <a:fld id="{96B4C594-0B96-4F5A-984A-EA98CBA1964E}" type="datetime1">
              <a:rPr lang="en-GB" smtClean="0"/>
              <a:t>21/02/2025</a:t>
            </a:fld>
            <a:endParaRPr lang="en-GB" dirty="0"/>
          </a:p>
        </p:txBody>
      </p:sp>
      <p:sp>
        <p:nvSpPr>
          <p:cNvPr id="5" name="Footer Placeholder 4"/>
          <p:cNvSpPr>
            <a:spLocks noGrp="1"/>
          </p:cNvSpPr>
          <p:nvPr>
            <p:ph type="ftr" sz="quarter" idx="3"/>
          </p:nvPr>
        </p:nvSpPr>
        <p:spPr>
          <a:xfrm>
            <a:off x="602031" y="6358249"/>
            <a:ext cx="5975238" cy="360000"/>
          </a:xfrm>
          <a:prstGeom prst="rect">
            <a:avLst/>
          </a:prstGeom>
        </p:spPr>
        <p:txBody>
          <a:bodyPr vert="horz" lIns="0" tIns="0" rIns="0" bIns="0" rtlCol="0" anchor="ctr"/>
          <a:lstStyle>
            <a:lvl1pPr algn="l">
              <a:defRPr sz="1500">
                <a:solidFill>
                  <a:schemeClr val="tx2"/>
                </a:solidFill>
                <a:latin typeface="+mj-lt"/>
              </a:defRPr>
            </a:lvl1pPr>
          </a:lstStyle>
          <a:p>
            <a:endParaRPr lang="en-GB" dirty="0"/>
          </a:p>
        </p:txBody>
      </p:sp>
      <p:sp>
        <p:nvSpPr>
          <p:cNvPr id="6" name="Slide Number Placeholder 5"/>
          <p:cNvSpPr>
            <a:spLocks noGrp="1"/>
          </p:cNvSpPr>
          <p:nvPr>
            <p:ph type="sldNum" sz="quarter" idx="4"/>
          </p:nvPr>
        </p:nvSpPr>
        <p:spPr>
          <a:xfrm>
            <a:off x="11157969" y="274868"/>
            <a:ext cx="432000" cy="900000"/>
          </a:xfrm>
          <a:prstGeom prst="rect">
            <a:avLst/>
          </a:prstGeom>
        </p:spPr>
        <p:txBody>
          <a:bodyPr vert="horz" lIns="0" tIns="223200" rIns="0" bIns="0" rtlCol="0" anchor="t" anchorCtr="0"/>
          <a:lstStyle>
            <a:lvl1pPr algn="r">
              <a:defRPr sz="1500">
                <a:solidFill>
                  <a:schemeClr val="bg1"/>
                </a:solidFill>
                <a:latin typeface="+mj-lt"/>
              </a:defRPr>
            </a:lvl1pPr>
          </a:lstStyle>
          <a:p>
            <a:fld id="{F5AEA0E0-5CC6-4BD0-905C-A0021E419432}" type="slidenum">
              <a:rPr lang="en-GB" smtClean="0"/>
              <a:pPr/>
              <a:t>‹#›</a:t>
            </a:fld>
            <a:endParaRPr lang="en-GB" dirty="0"/>
          </a:p>
        </p:txBody>
      </p:sp>
      <p:sp>
        <p:nvSpPr>
          <p:cNvPr id="7" name="MSIPCMContentMarking" descr="{&quot;HashCode&quot;:431517927,&quot;Placement&quot;:&quot;Header&quot;,&quot;Top&quot;:0.0,&quot;Left&quot;:440.987549,&quot;SlideWidth&quot;:960,&quot;SlideHeight&quot;:540}"/>
          <p:cNvSpPr txBox="1"/>
          <p:nvPr userDrawn="1"/>
        </p:nvSpPr>
        <p:spPr>
          <a:xfrm>
            <a:off x="5600542" y="0"/>
            <a:ext cx="990916" cy="330706"/>
          </a:xfrm>
          <a:prstGeom prst="rect">
            <a:avLst/>
          </a:prstGeom>
          <a:noFill/>
        </p:spPr>
        <p:txBody>
          <a:bodyPr vert="horz" wrap="square" lIns="0" tIns="0" rIns="0" bIns="0" rtlCol="0" anchor="ctr" anchorCtr="1">
            <a:spAutoFit/>
          </a:bodyPr>
          <a:lstStyle/>
          <a:p>
            <a:pPr algn="ctr">
              <a:spcBef>
                <a:spcPts val="0"/>
              </a:spcBef>
              <a:spcAft>
                <a:spcPts val="0"/>
              </a:spcAft>
            </a:pPr>
            <a:r>
              <a:rPr lang="en-AU" sz="1400">
                <a:solidFill>
                  <a:srgbClr val="FF0000"/>
                </a:solidFill>
                <a:latin typeface="Calibri" panose="020F0502020204030204" pitchFamily="34" charset="0"/>
              </a:rPr>
              <a:t>OFFICIAL</a:t>
            </a:r>
          </a:p>
        </p:txBody>
      </p:sp>
    </p:spTree>
    <p:extLst>
      <p:ext uri="{BB962C8B-B14F-4D97-AF65-F5344CB8AC3E}">
        <p14:creationId xmlns:p14="http://schemas.microsoft.com/office/powerpoint/2010/main" val="2559479050"/>
      </p:ext>
    </p:extLst>
  </p:cSld>
  <p:clrMap bg1="lt1" tx1="dk1" bg2="lt2" tx2="dk2" accent1="accent1" accent2="accent2" accent3="accent3" accent4="accent4" accent5="accent5" accent6="accent6" hlink="hlink" folHlink="folHlink"/>
  <p:sldLayoutIdLst>
    <p:sldLayoutId id="2147483670" r:id="rId1"/>
    <p:sldLayoutId id="2147483692" r:id="rId2"/>
    <p:sldLayoutId id="2147483662" r:id="rId3"/>
    <p:sldLayoutId id="2147483652" r:id="rId4"/>
    <p:sldLayoutId id="2147483650" r:id="rId5"/>
    <p:sldLayoutId id="2147483676" r:id="rId6"/>
    <p:sldLayoutId id="2147483677"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78" r:id="rId20"/>
    <p:sldLayoutId id="2147483679" r:id="rId21"/>
    <p:sldLayoutId id="2147483675" r:id="rId22"/>
    <p:sldLayoutId id="2147483655" r:id="rId23"/>
  </p:sldLayoutIdLst>
  <p:hf hdr="0" ftr="0" dt="0"/>
  <p:txStyles>
    <p:titleStyle>
      <a:lvl1pPr algn="l" defTabSz="914400" rtl="0" eaLnBrk="1" latinLnBrk="0" hangingPunct="1">
        <a:lnSpc>
          <a:spcPct val="90000"/>
        </a:lnSpc>
        <a:spcBef>
          <a:spcPct val="0"/>
        </a:spcBef>
        <a:buNone/>
        <a:defRPr sz="3000" kern="1200">
          <a:solidFill>
            <a:schemeClr val="bg1"/>
          </a:solidFill>
          <a:latin typeface="+mj-lt"/>
          <a:ea typeface="+mj-ea"/>
          <a:cs typeface="+mj-cs"/>
        </a:defRPr>
      </a:lvl1pPr>
    </p:titleStyle>
    <p:bodyStyle>
      <a:lvl1pPr marL="0" indent="0" algn="l" defTabSz="914400" rtl="0" eaLnBrk="1" latinLnBrk="0" hangingPunct="1">
        <a:lnSpc>
          <a:spcPct val="105000"/>
        </a:lnSpc>
        <a:spcBef>
          <a:spcPts val="800"/>
        </a:spcBef>
        <a:buFont typeface="Arial" panose="020B0604020202020204" pitchFamily="34" charset="0"/>
        <a:buNone/>
        <a:defRPr sz="2300" b="0" kern="1200">
          <a:solidFill>
            <a:schemeClr val="accent2"/>
          </a:solidFill>
          <a:latin typeface="+mj-lt"/>
          <a:ea typeface="+mn-ea"/>
          <a:cs typeface="+mn-cs"/>
        </a:defRPr>
      </a:lvl1pPr>
      <a:lvl2pPr marL="0" indent="0" algn="l" defTabSz="914400" rtl="0" eaLnBrk="1" latinLnBrk="0" hangingPunct="1">
        <a:lnSpc>
          <a:spcPct val="105000"/>
        </a:lnSpc>
        <a:spcBef>
          <a:spcPts val="800"/>
        </a:spcBef>
        <a:buFont typeface="Arial" panose="020B0604020202020204" pitchFamily="34" charset="0"/>
        <a:buNone/>
        <a:defRPr sz="2500" kern="1200">
          <a:solidFill>
            <a:schemeClr val="tx2"/>
          </a:solidFill>
          <a:latin typeface="+mn-lt"/>
          <a:ea typeface="+mn-ea"/>
          <a:cs typeface="+mn-cs"/>
        </a:defRPr>
      </a:lvl2pPr>
      <a:lvl3pPr marL="216000" indent="-216000" algn="l" defTabSz="914400" rtl="0" eaLnBrk="1" latinLnBrk="0" hangingPunct="1">
        <a:lnSpc>
          <a:spcPct val="105000"/>
        </a:lnSpc>
        <a:spcBef>
          <a:spcPts val="800"/>
        </a:spcBef>
        <a:buFont typeface="Arial" panose="020B0604020202020204" pitchFamily="34" charset="0"/>
        <a:buChar char="•"/>
        <a:defRPr sz="2500" kern="1200">
          <a:solidFill>
            <a:schemeClr val="tx2"/>
          </a:solidFill>
          <a:latin typeface="+mn-lt"/>
          <a:ea typeface="+mn-ea"/>
          <a:cs typeface="+mn-cs"/>
        </a:defRPr>
      </a:lvl3pPr>
      <a:lvl4pPr marL="0" indent="0" algn="l" defTabSz="914400" rtl="0" eaLnBrk="1" latinLnBrk="0" hangingPunct="1">
        <a:lnSpc>
          <a:spcPct val="105000"/>
        </a:lnSpc>
        <a:spcBef>
          <a:spcPts val="1400"/>
        </a:spcBef>
        <a:buFont typeface="Arial" panose="020B0604020202020204" pitchFamily="34" charset="0"/>
        <a:buNone/>
        <a:defRPr sz="1700" b="1" kern="1200">
          <a:solidFill>
            <a:schemeClr val="accent2"/>
          </a:solidFill>
          <a:latin typeface="VAG Rounded Next" panose="020F0502020203020204" pitchFamily="34" charset="0"/>
          <a:ea typeface="+mn-ea"/>
          <a:cs typeface="+mn-cs"/>
        </a:defRPr>
      </a:lvl4pPr>
      <a:lvl5pPr marL="0" indent="0" algn="l" defTabSz="914400" rtl="0" eaLnBrk="1" latinLnBrk="0" hangingPunct="1">
        <a:lnSpc>
          <a:spcPct val="105000"/>
        </a:lnSpc>
        <a:spcBef>
          <a:spcPts val="600"/>
        </a:spcBef>
        <a:buFont typeface="Arial" panose="020B0604020202020204" pitchFamily="34" charset="0"/>
        <a:buNone/>
        <a:defRPr sz="2000" kern="1200">
          <a:solidFill>
            <a:schemeClr val="tx2"/>
          </a:solidFill>
          <a:latin typeface="+mn-lt"/>
          <a:ea typeface="+mn-ea"/>
          <a:cs typeface="+mn-cs"/>
        </a:defRPr>
      </a:lvl5pPr>
      <a:lvl6pPr marL="216000" indent="-216000" algn="l" defTabSz="914400" rtl="0" eaLnBrk="1" latinLnBrk="0" hangingPunct="1">
        <a:lnSpc>
          <a:spcPct val="105000"/>
        </a:lnSpc>
        <a:spcBef>
          <a:spcPts val="600"/>
        </a:spcBef>
        <a:buFont typeface="Arial" panose="020B0604020202020204" pitchFamily="34" charset="0"/>
        <a:buChar char="•"/>
        <a:defRPr sz="2000" kern="1200">
          <a:solidFill>
            <a:schemeClr val="tx2"/>
          </a:solidFill>
          <a:latin typeface="+mn-lt"/>
          <a:ea typeface="+mn-ea"/>
          <a:cs typeface="+mn-cs"/>
        </a:defRPr>
      </a:lvl6pPr>
      <a:lvl7pPr marL="0" indent="0" algn="l" defTabSz="914400" rtl="0" eaLnBrk="1" latinLnBrk="0" hangingPunct="1">
        <a:lnSpc>
          <a:spcPct val="105000"/>
        </a:lnSpc>
        <a:spcBef>
          <a:spcPts val="800"/>
        </a:spcBef>
        <a:buFont typeface="Arial" panose="020B0604020202020204" pitchFamily="34" charset="0"/>
        <a:buNone/>
        <a:defRPr sz="1500" b="1" kern="1200" cap="all" baseline="0">
          <a:solidFill>
            <a:schemeClr val="accent2"/>
          </a:solidFill>
          <a:latin typeface="VAG Rounded Next" panose="020F0502020203020204" pitchFamily="34" charset="0"/>
          <a:ea typeface="+mn-ea"/>
          <a:cs typeface="+mn-cs"/>
        </a:defRPr>
      </a:lvl7pPr>
      <a:lvl8pPr marL="0" indent="0" algn="l" defTabSz="914400" rtl="0" eaLnBrk="1" latinLnBrk="0" hangingPunct="1">
        <a:lnSpc>
          <a:spcPct val="105000"/>
        </a:lnSpc>
        <a:spcBef>
          <a:spcPts val="800"/>
        </a:spcBef>
        <a:buFont typeface="Arial" panose="020B0604020202020204" pitchFamily="34" charset="0"/>
        <a:buNone/>
        <a:defRPr sz="1500" kern="1200">
          <a:solidFill>
            <a:schemeClr val="tx2"/>
          </a:solidFill>
          <a:latin typeface="+mn-lt"/>
          <a:ea typeface="+mn-ea"/>
          <a:cs typeface="+mn-cs"/>
        </a:defRPr>
      </a:lvl8pPr>
      <a:lvl9pPr marL="216000" indent="-216000" algn="l" defTabSz="914400" rtl="0" eaLnBrk="1" latinLnBrk="0" hangingPunct="1">
        <a:lnSpc>
          <a:spcPct val="105000"/>
        </a:lnSpc>
        <a:spcBef>
          <a:spcPts val="800"/>
        </a:spcBef>
        <a:buFont typeface="Arial" panose="020B0604020202020204" pitchFamily="34" charset="0"/>
        <a:buChar char="•"/>
        <a:defRPr sz="1500" kern="1200">
          <a:solidFill>
            <a:schemeClr val="tx2"/>
          </a:solidFill>
          <a:latin typeface="+mn-lt"/>
          <a:ea typeface="+mn-ea"/>
          <a:cs typeface="+mn-cs"/>
        </a:defRPr>
      </a:lvl9pPr>
    </p:bodyStyle>
    <p:otherStyle>
      <a:defPPr>
        <a:defRPr lang="en-US"/>
      </a:defPPr>
      <a:lvl1pPr marL="0" algn="l" defTabSz="914400" rtl="0" eaLnBrk="1" latinLnBrk="0" hangingPunct="1">
        <a:defRPr sz="15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26.jpe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hyperlink" Target="http://www.vic.waterwatch.org.au/monitoring-and-data/1011/" TargetMode="Externa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8487B-52A6-ECA6-CCE2-24083D75D438}"/>
              </a:ext>
            </a:extLst>
          </p:cNvPr>
          <p:cNvSpPr>
            <a:spLocks noGrp="1"/>
          </p:cNvSpPr>
          <p:nvPr>
            <p:ph type="title"/>
          </p:nvPr>
        </p:nvSpPr>
        <p:spPr/>
        <p:txBody>
          <a:bodyPr/>
          <a:lstStyle/>
          <a:p>
            <a:r>
              <a:rPr lang="en-US" b="1" dirty="0">
                <a:latin typeface="Verdana"/>
                <a:ea typeface="Verdana"/>
              </a:rPr>
              <a:t>1. Teacher Instructions</a:t>
            </a:r>
          </a:p>
        </p:txBody>
      </p:sp>
      <p:sp>
        <p:nvSpPr>
          <p:cNvPr id="3" name="TextBox 2">
            <a:extLst>
              <a:ext uri="{FF2B5EF4-FFF2-40B4-BE49-F238E27FC236}">
                <a16:creationId xmlns:a16="http://schemas.microsoft.com/office/drawing/2014/main" id="{A7721118-8A03-EBD9-71A6-454C522CC548}"/>
              </a:ext>
            </a:extLst>
          </p:cNvPr>
          <p:cNvSpPr txBox="1"/>
          <p:nvPr/>
        </p:nvSpPr>
        <p:spPr>
          <a:xfrm>
            <a:off x="602031" y="1530925"/>
            <a:ext cx="11267062"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1400" b="1" dirty="0">
                <a:solidFill>
                  <a:srgbClr val="000000"/>
                </a:solidFill>
                <a:ea typeface="Verdana"/>
                <a:cs typeface="Segoe UI"/>
              </a:rPr>
              <a:t>Title: </a:t>
            </a:r>
            <a:r>
              <a:rPr lang="en-AU" sz="1400" dirty="0">
                <a:solidFill>
                  <a:srgbClr val="000000"/>
                </a:solidFill>
                <a:ea typeface="Verdana"/>
                <a:cs typeface="Segoe UI"/>
              </a:rPr>
              <a:t>Waterway investigation: Turbidity and erosion</a:t>
            </a:r>
          </a:p>
          <a:p>
            <a:endParaRPr lang="en-US" sz="1400" b="1" dirty="0">
              <a:solidFill>
                <a:srgbClr val="000000"/>
              </a:solidFill>
              <a:ea typeface="Verdana"/>
              <a:cs typeface="Segoe UI"/>
            </a:endParaRPr>
          </a:p>
          <a:p>
            <a:r>
              <a:rPr lang="en-AU" sz="1400" b="1" dirty="0">
                <a:solidFill>
                  <a:srgbClr val="000000"/>
                </a:solidFill>
                <a:ea typeface="Verdana"/>
                <a:cs typeface="Segoe UI"/>
              </a:rPr>
              <a:t>Length:</a:t>
            </a:r>
            <a:r>
              <a:rPr lang="en-AU" sz="1400" dirty="0">
                <a:solidFill>
                  <a:srgbClr val="000000"/>
                </a:solidFill>
                <a:ea typeface="Verdana"/>
                <a:cs typeface="Segoe UI"/>
              </a:rPr>
              <a:t> Approximately  120 minutes</a:t>
            </a:r>
            <a:endParaRPr lang="en-US" sz="1400" dirty="0">
              <a:solidFill>
                <a:srgbClr val="000000"/>
              </a:solidFill>
              <a:ea typeface="Verdana"/>
              <a:cs typeface="Segoe UI"/>
            </a:endParaRPr>
          </a:p>
          <a:p>
            <a:endParaRPr lang="en-US" sz="1400" b="1" dirty="0">
              <a:solidFill>
                <a:srgbClr val="000000"/>
              </a:solidFill>
              <a:ea typeface="Verdana"/>
              <a:cs typeface="Segoe UI"/>
            </a:endParaRPr>
          </a:p>
          <a:p>
            <a:r>
              <a:rPr lang="en-US" sz="1400" b="1" dirty="0">
                <a:solidFill>
                  <a:srgbClr val="000000"/>
                </a:solidFill>
                <a:ea typeface="Verdana"/>
                <a:cs typeface="Segoe UI"/>
              </a:rPr>
              <a:t>Description: </a:t>
            </a:r>
            <a:r>
              <a:rPr lang="en-AU" sz="1400" dirty="0">
                <a:solidFill>
                  <a:srgbClr val="000000"/>
                </a:solidFill>
                <a:ea typeface="Verdana"/>
                <a:cs typeface="Segoe UI"/>
              </a:rPr>
              <a:t>This lesson plan explores the link between turbidity (a measure of water clarity) and erosion. It highlights the effect of high levels of turbidity on the survival of living things in freshwater environments and the link between turbidity and erosion. </a:t>
            </a:r>
          </a:p>
          <a:p>
            <a:endParaRPr lang="en-US" sz="1400" b="1" dirty="0">
              <a:ea typeface="Verdana"/>
              <a:cs typeface="Segoe UI"/>
            </a:endParaRPr>
          </a:p>
          <a:p>
            <a:r>
              <a:rPr lang="en-AU" sz="1400" b="1" dirty="0">
                <a:ea typeface="Verdana"/>
                <a:cs typeface="Segoe UI"/>
              </a:rPr>
              <a:t>Overview: </a:t>
            </a:r>
          </a:p>
          <a:p>
            <a:pPr marL="285750" indent="-285750">
              <a:buFont typeface="Arial,Sans-Serif"/>
              <a:buChar char="•"/>
            </a:pPr>
            <a:r>
              <a:rPr lang="en-AU" sz="1400" dirty="0">
                <a:ea typeface="Verdana"/>
                <a:cs typeface="Segoe UI"/>
              </a:rPr>
              <a:t>learn about turbidity and erosion</a:t>
            </a:r>
          </a:p>
          <a:p>
            <a:pPr marL="285750" indent="-285750">
              <a:buFont typeface="Arial,Sans-Serif"/>
              <a:buChar char="•"/>
            </a:pPr>
            <a:r>
              <a:rPr lang="en-AU" sz="1400" dirty="0">
                <a:ea typeface="Verdana"/>
                <a:cs typeface="Segoe UI"/>
              </a:rPr>
              <a:t>understand the impacts of turbidity and erosion</a:t>
            </a:r>
          </a:p>
          <a:p>
            <a:pPr marL="285750" indent="-285750">
              <a:buFont typeface="Arial,Sans-Serif"/>
              <a:buChar char="•"/>
            </a:pPr>
            <a:r>
              <a:rPr lang="en-AU" sz="1400" dirty="0">
                <a:ea typeface="Verdana"/>
                <a:cs typeface="Segoe UI"/>
              </a:rPr>
              <a:t>participate in an erosion action game</a:t>
            </a:r>
          </a:p>
          <a:p>
            <a:pPr marL="285750" indent="-285750">
              <a:buFont typeface="Arial,Sans-Serif"/>
              <a:buChar char="•"/>
            </a:pPr>
            <a:endParaRPr lang="en-AU" sz="1400" dirty="0">
              <a:ea typeface="Verdana"/>
              <a:cs typeface="Segoe UI"/>
            </a:endParaRPr>
          </a:p>
          <a:p>
            <a:r>
              <a:rPr lang="en-AU" sz="1400" b="1" dirty="0">
                <a:ea typeface="Verdana"/>
                <a:cs typeface="Segoe UI"/>
              </a:rPr>
              <a:t>Equipment:</a:t>
            </a:r>
          </a:p>
          <a:p>
            <a:pPr marL="285750" indent="-285750">
              <a:buFont typeface="Arial,Sans-Serif"/>
              <a:buChar char="•"/>
            </a:pPr>
            <a:r>
              <a:rPr lang="en-AU" sz="1400" dirty="0">
                <a:ea typeface="Verdana"/>
                <a:cs typeface="Segoe UI"/>
              </a:rPr>
              <a:t>Three water samples in large jars e.g. tap water, a relatively clear creek water sample and a turbid creek/river water sample.</a:t>
            </a:r>
          </a:p>
          <a:p>
            <a:pPr marL="285750" indent="-285750">
              <a:buFont typeface="Arial,Sans-Serif"/>
              <a:buChar char="•"/>
            </a:pPr>
            <a:r>
              <a:rPr lang="en-AU" sz="1400" dirty="0">
                <a:ea typeface="Verdana"/>
                <a:cs typeface="Segoe UI"/>
              </a:rPr>
              <a:t>A second jar of tap water</a:t>
            </a:r>
          </a:p>
          <a:p>
            <a:pPr marL="285750" indent="-285750">
              <a:buFont typeface="Arial,Sans-Serif"/>
              <a:buChar char="•"/>
            </a:pPr>
            <a:r>
              <a:rPr lang="en-AU" sz="1400" dirty="0">
                <a:ea typeface="Verdana"/>
                <a:cs typeface="Segoe UI"/>
              </a:rPr>
              <a:t>Containers of sand, silt, clay, soil, milk, tea and/or soy sauce</a:t>
            </a:r>
          </a:p>
          <a:p>
            <a:pPr marL="285750" indent="-285750">
              <a:buFont typeface="Arial,Sans-Serif"/>
              <a:buChar char="•"/>
            </a:pPr>
            <a:r>
              <a:rPr lang="en-AU" sz="1400" dirty="0">
                <a:ea typeface="Verdana"/>
                <a:cs typeface="Segoe UI"/>
              </a:rPr>
              <a:t>Images of creek or river-banks showing varying degrees of erosion damage or you can use the images on slide 1.5 Streambank erosion</a:t>
            </a:r>
          </a:p>
          <a:p>
            <a:pPr marL="285750" indent="-285750">
              <a:buFont typeface="Arial,Sans-Serif"/>
              <a:buChar char="•"/>
            </a:pPr>
            <a:r>
              <a:rPr lang="en-AU" sz="1400" dirty="0">
                <a:ea typeface="Verdana"/>
                <a:cs typeface="Segoe UI"/>
              </a:rPr>
              <a:t>Three buckets of water samples of varying turbidity (i.e. tap water, clear creek water, turbid water)</a:t>
            </a:r>
          </a:p>
          <a:p>
            <a:endParaRPr lang="en-AU" sz="1400" b="1" dirty="0">
              <a:effectLst/>
              <a:ea typeface="Times New Roman" panose="02020603050405020304" pitchFamily="18" charset="0"/>
              <a:cs typeface="Times New Roman" panose="02020603050405020304" pitchFamily="18" charset="0"/>
            </a:endParaRPr>
          </a:p>
          <a:p>
            <a:r>
              <a:rPr lang="en-AU" sz="1400" b="1" dirty="0">
                <a:effectLst/>
                <a:ea typeface="Times New Roman" panose="02020603050405020304" pitchFamily="18" charset="0"/>
                <a:cs typeface="Times New Roman" panose="02020603050405020304" pitchFamily="18" charset="0"/>
              </a:rPr>
              <a:t>Preparation: </a:t>
            </a:r>
            <a:r>
              <a:rPr lang="en-AU" sz="1400" dirty="0">
                <a:solidFill>
                  <a:srgbClr val="000000"/>
                </a:solidFill>
                <a:effectLst/>
                <a:ea typeface="Times New Roman" panose="02020603050405020304" pitchFamily="18" charset="0"/>
                <a:cs typeface="Times New Roman" panose="02020603050405020304" pitchFamily="18" charset="0"/>
              </a:rPr>
              <a:t>Organise to collect the water samples from different sites.</a:t>
            </a:r>
            <a:endParaRPr lang="en-AU" sz="1400" dirty="0">
              <a:effectLst/>
              <a:ea typeface="Calibri" panose="020F0502020204030204" pitchFamily="34" charset="0"/>
              <a:cs typeface="Times New Roman" panose="02020603050405020304" pitchFamily="18" charset="0"/>
            </a:endParaRPr>
          </a:p>
          <a:p>
            <a:endParaRPr lang="en-US" sz="1400" dirty="0">
              <a:ea typeface="Verdana"/>
              <a:cs typeface="Segoe UI"/>
            </a:endParaRPr>
          </a:p>
          <a:p>
            <a:r>
              <a:rPr lang="en-US" sz="1400" dirty="0">
                <a:ea typeface="Verdana"/>
                <a:cs typeface="Segoe UI"/>
              </a:rPr>
              <a:t>***See </a:t>
            </a:r>
            <a:r>
              <a:rPr lang="en-US" sz="1400" b="1" dirty="0">
                <a:ea typeface="Verdana"/>
                <a:cs typeface="Segoe UI"/>
              </a:rPr>
              <a:t>Notes</a:t>
            </a:r>
            <a:r>
              <a:rPr lang="en-US" sz="1400" dirty="0">
                <a:ea typeface="Verdana"/>
                <a:cs typeface="Segoe UI"/>
              </a:rPr>
              <a:t> on each slide for more teaching notes and ideas***</a:t>
            </a:r>
            <a:endParaRPr lang="en-AU" sz="1400" dirty="0">
              <a:ea typeface="Verdana"/>
              <a:cs typeface="Segoe UI"/>
            </a:endParaRPr>
          </a:p>
        </p:txBody>
      </p:sp>
    </p:spTree>
    <p:extLst>
      <p:ext uri="{BB962C8B-B14F-4D97-AF65-F5344CB8AC3E}">
        <p14:creationId xmlns:p14="http://schemas.microsoft.com/office/powerpoint/2010/main" val="30225244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9662A-7CDB-E854-9C83-43F742FF97B8}"/>
              </a:ext>
            </a:extLst>
          </p:cNvPr>
          <p:cNvSpPr>
            <a:spLocks noGrp="1"/>
          </p:cNvSpPr>
          <p:nvPr>
            <p:ph type="title"/>
          </p:nvPr>
        </p:nvSpPr>
        <p:spPr/>
        <p:txBody>
          <a:bodyPr/>
          <a:lstStyle/>
          <a:p>
            <a:r>
              <a:rPr lang="en-AU" dirty="0"/>
              <a:t>1.3: Turbidity explained</a:t>
            </a:r>
          </a:p>
        </p:txBody>
      </p:sp>
      <p:sp>
        <p:nvSpPr>
          <p:cNvPr id="3" name="Content Placeholder 2">
            <a:extLst>
              <a:ext uri="{FF2B5EF4-FFF2-40B4-BE49-F238E27FC236}">
                <a16:creationId xmlns:a16="http://schemas.microsoft.com/office/drawing/2014/main" id="{8E949E5B-1483-9490-6333-DE542A1A9A2B}"/>
              </a:ext>
            </a:extLst>
          </p:cNvPr>
          <p:cNvSpPr>
            <a:spLocks noGrp="1"/>
          </p:cNvSpPr>
          <p:nvPr>
            <p:ph sz="half" idx="1"/>
          </p:nvPr>
        </p:nvSpPr>
        <p:spPr/>
        <p:txBody>
          <a:bodyPr/>
          <a:lstStyle/>
          <a:p>
            <a:r>
              <a:rPr lang="en-AU" sz="2400" dirty="0">
                <a:latin typeface="+mn-lt"/>
                <a:ea typeface="Calibri" panose="020F0502020204030204" pitchFamily="34" charset="0"/>
                <a:cs typeface="Times New Roman" panose="02020603050405020304" pitchFamily="18" charset="0"/>
              </a:rPr>
              <a:t>Sample 1: (freshwater creek)</a:t>
            </a:r>
          </a:p>
          <a:p>
            <a:r>
              <a:rPr lang="en-AU" sz="2400" dirty="0">
                <a:effectLst/>
                <a:latin typeface="+mn-lt"/>
                <a:ea typeface="Calibri" panose="020F0502020204030204" pitchFamily="34" charset="0"/>
                <a:cs typeface="Times New Roman" panose="02020603050405020304" pitchFamily="18" charset="0"/>
              </a:rPr>
              <a:t>Sample 2: </a:t>
            </a:r>
            <a:r>
              <a:rPr lang="en-AU" sz="2400" dirty="0">
                <a:latin typeface="+mn-lt"/>
                <a:ea typeface="Calibri" panose="020F0502020204030204" pitchFamily="34" charset="0"/>
                <a:cs typeface="Times New Roman" panose="02020603050405020304" pitchFamily="18" charset="0"/>
              </a:rPr>
              <a:t>(freshwater creek)</a:t>
            </a:r>
          </a:p>
          <a:p>
            <a:r>
              <a:rPr lang="en-AU" sz="2400" dirty="0">
                <a:latin typeface="+mn-lt"/>
                <a:ea typeface="Calibri" panose="020F0502020204030204" pitchFamily="34" charset="0"/>
                <a:cs typeface="Times New Roman" panose="02020603050405020304" pitchFamily="18" charset="0"/>
              </a:rPr>
              <a:t>Sample 3: </a:t>
            </a:r>
            <a:r>
              <a:rPr lang="en-AU" sz="2400" dirty="0">
                <a:effectLst/>
                <a:latin typeface="+mn-lt"/>
                <a:ea typeface="Calibri" panose="020F0502020204030204" pitchFamily="34" charset="0"/>
                <a:cs typeface="Times New Roman" panose="02020603050405020304" pitchFamily="18" charset="0"/>
              </a:rPr>
              <a:t>Tap water</a:t>
            </a:r>
          </a:p>
          <a:p>
            <a:endParaRPr lang="en-AU" dirty="0"/>
          </a:p>
        </p:txBody>
      </p:sp>
      <p:sp>
        <p:nvSpPr>
          <p:cNvPr id="4" name="Content Placeholder 3">
            <a:extLst>
              <a:ext uri="{FF2B5EF4-FFF2-40B4-BE49-F238E27FC236}">
                <a16:creationId xmlns:a16="http://schemas.microsoft.com/office/drawing/2014/main" id="{8453A3B2-E9F6-E12E-A95B-3F9D4C48B1A2}"/>
              </a:ext>
            </a:extLst>
          </p:cNvPr>
          <p:cNvSpPr>
            <a:spLocks noGrp="1"/>
          </p:cNvSpPr>
          <p:nvPr>
            <p:ph sz="half" idx="2"/>
          </p:nvPr>
        </p:nvSpPr>
        <p:spPr/>
        <p:txBody>
          <a:bodyPr/>
          <a:lstStyle/>
          <a:p>
            <a:pPr marL="457200" indent="-457200">
              <a:buFont typeface="+mj-lt"/>
              <a:buAutoNum type="arabicPeriod"/>
            </a:pPr>
            <a:r>
              <a:rPr lang="en-AU" sz="2400" dirty="0">
                <a:effectLst/>
                <a:latin typeface="+mn-lt"/>
                <a:ea typeface="Calibri" panose="020F0502020204030204" pitchFamily="34" charset="0"/>
                <a:cs typeface="Times New Roman" panose="02020603050405020304" pitchFamily="18" charset="0"/>
              </a:rPr>
              <a:t>Describe each sample. </a:t>
            </a:r>
          </a:p>
          <a:p>
            <a:pPr marL="457200" indent="-457200">
              <a:buFont typeface="+mj-lt"/>
              <a:buAutoNum type="arabicPeriod"/>
            </a:pPr>
            <a:r>
              <a:rPr lang="en-AU" sz="2400" dirty="0">
                <a:effectLst/>
                <a:latin typeface="+mn-lt"/>
                <a:ea typeface="Calibri" panose="020F0502020204030204" pitchFamily="34" charset="0"/>
                <a:cs typeface="Times New Roman" panose="02020603050405020304" pitchFamily="18" charset="0"/>
              </a:rPr>
              <a:t>Is all clear water safe to drink? Why/ Why not? </a:t>
            </a:r>
          </a:p>
          <a:p>
            <a:endParaRPr lang="en-AU" dirty="0"/>
          </a:p>
        </p:txBody>
      </p:sp>
    </p:spTree>
    <p:extLst>
      <p:ext uri="{BB962C8B-B14F-4D97-AF65-F5344CB8AC3E}">
        <p14:creationId xmlns:p14="http://schemas.microsoft.com/office/powerpoint/2010/main" val="6955361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4F673-6059-B844-96DB-D2981E9CB2CB}"/>
              </a:ext>
            </a:extLst>
          </p:cNvPr>
          <p:cNvSpPr>
            <a:spLocks noGrp="1"/>
          </p:cNvSpPr>
          <p:nvPr>
            <p:ph type="title"/>
          </p:nvPr>
        </p:nvSpPr>
        <p:spPr>
          <a:xfrm>
            <a:off x="602031" y="274868"/>
            <a:ext cx="10440000" cy="900000"/>
          </a:xfrm>
        </p:spPr>
        <p:txBody>
          <a:bodyPr anchor="ctr">
            <a:normAutofit/>
          </a:bodyPr>
          <a:lstStyle/>
          <a:p>
            <a:r>
              <a:rPr lang="en-AU" dirty="0"/>
              <a:t>1.4: Linking turbidity and erosion</a:t>
            </a:r>
          </a:p>
        </p:txBody>
      </p:sp>
      <p:sp>
        <p:nvSpPr>
          <p:cNvPr id="3" name="Content Placeholder 2">
            <a:extLst>
              <a:ext uri="{FF2B5EF4-FFF2-40B4-BE49-F238E27FC236}">
                <a16:creationId xmlns:a16="http://schemas.microsoft.com/office/drawing/2014/main" id="{7F8170BA-4DB1-2E05-4240-1AF13EB35BDC}"/>
              </a:ext>
            </a:extLst>
          </p:cNvPr>
          <p:cNvSpPr>
            <a:spLocks noGrp="1"/>
          </p:cNvSpPr>
          <p:nvPr>
            <p:ph sz="half" idx="1"/>
          </p:nvPr>
        </p:nvSpPr>
        <p:spPr>
          <a:xfrm>
            <a:off x="602028" y="1981201"/>
            <a:ext cx="10679115" cy="3960000"/>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sz="2800" dirty="0">
                <a:solidFill>
                  <a:schemeClr val="accent2"/>
                </a:solidFill>
                <a:latin typeface="+mn-lt"/>
              </a:rPr>
              <a:t>Observe differences in suspended particles: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AU" sz="2800" dirty="0">
              <a:solidFill>
                <a:schemeClr val="accent2"/>
              </a:solidFill>
              <a:latin typeface="+mn-lt"/>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sz="2800" dirty="0">
                <a:latin typeface="+mn-lt"/>
              </a:rPr>
              <a:t>Sample 1: Sand</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sz="2800" dirty="0">
                <a:solidFill>
                  <a:schemeClr val="accent2"/>
                </a:solidFill>
                <a:latin typeface="+mn-lt"/>
              </a:rPr>
              <a:t>Sample 2: Silt</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sz="2800" dirty="0">
                <a:latin typeface="+mn-lt"/>
              </a:rPr>
              <a:t>Sample 3: Clay</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sz="2800" dirty="0">
                <a:solidFill>
                  <a:schemeClr val="accent2"/>
                </a:solidFill>
                <a:latin typeface="+mn-lt"/>
              </a:rPr>
              <a:t>Sample 4: Soil</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sz="2800" dirty="0">
                <a:latin typeface="+mn-lt"/>
              </a:rPr>
              <a:t>Sample 5: Milk</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sz="2800" dirty="0">
                <a:solidFill>
                  <a:schemeClr val="accent2"/>
                </a:solidFill>
                <a:latin typeface="+mn-lt"/>
              </a:rPr>
              <a:t>Sample 6: Tea</a:t>
            </a:r>
          </a:p>
        </p:txBody>
      </p:sp>
    </p:spTree>
    <p:extLst>
      <p:ext uri="{BB962C8B-B14F-4D97-AF65-F5344CB8AC3E}">
        <p14:creationId xmlns:p14="http://schemas.microsoft.com/office/powerpoint/2010/main" val="28932291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4F673-6059-B844-96DB-D2981E9CB2CB}"/>
              </a:ext>
            </a:extLst>
          </p:cNvPr>
          <p:cNvSpPr>
            <a:spLocks noGrp="1"/>
          </p:cNvSpPr>
          <p:nvPr>
            <p:ph type="title"/>
          </p:nvPr>
        </p:nvSpPr>
        <p:spPr>
          <a:xfrm>
            <a:off x="602031" y="274868"/>
            <a:ext cx="10440000" cy="900000"/>
          </a:xfrm>
        </p:spPr>
        <p:txBody>
          <a:bodyPr anchor="ctr">
            <a:normAutofit/>
          </a:bodyPr>
          <a:lstStyle/>
          <a:p>
            <a:r>
              <a:rPr lang="en-AU" dirty="0"/>
              <a:t>1.5: Streambank erosion</a:t>
            </a:r>
          </a:p>
        </p:txBody>
      </p:sp>
      <p:sp>
        <p:nvSpPr>
          <p:cNvPr id="3" name="Content Placeholder 2">
            <a:extLst>
              <a:ext uri="{FF2B5EF4-FFF2-40B4-BE49-F238E27FC236}">
                <a16:creationId xmlns:a16="http://schemas.microsoft.com/office/drawing/2014/main" id="{7F8170BA-4DB1-2E05-4240-1AF13EB35BDC}"/>
              </a:ext>
            </a:extLst>
          </p:cNvPr>
          <p:cNvSpPr>
            <a:spLocks noGrp="1"/>
          </p:cNvSpPr>
          <p:nvPr>
            <p:ph sz="half" idx="1"/>
          </p:nvPr>
        </p:nvSpPr>
        <p:spPr>
          <a:xfrm>
            <a:off x="602029" y="1981201"/>
            <a:ext cx="3225692" cy="3960000"/>
          </a:xfrm>
        </p:spPr>
        <p:txBody>
          <a:bodyPr>
            <a:normAutofit/>
          </a:bodyPr>
          <a:lstStyle/>
          <a:p>
            <a:pPr marL="466725" lvl="5" indent="-457200">
              <a:lnSpc>
                <a:spcPct val="95000"/>
              </a:lnSpc>
              <a:spcAft>
                <a:spcPts val="600"/>
              </a:spcAft>
              <a:buFont typeface="+mj-lt"/>
              <a:buAutoNum type="arabicPeriod"/>
            </a:pPr>
            <a:r>
              <a:rPr lang="en-AU" dirty="0">
                <a:solidFill>
                  <a:schemeClr val="accent2"/>
                </a:solidFill>
              </a:rPr>
              <a:t>How much erosion can you see?</a:t>
            </a:r>
          </a:p>
          <a:p>
            <a:pPr marL="466725" lvl="5" indent="-457200">
              <a:lnSpc>
                <a:spcPct val="95000"/>
              </a:lnSpc>
              <a:spcAft>
                <a:spcPts val="600"/>
              </a:spcAft>
              <a:buFont typeface="+mj-lt"/>
              <a:buAutoNum type="arabicPeriod"/>
            </a:pPr>
            <a:r>
              <a:rPr lang="en-AU" dirty="0">
                <a:solidFill>
                  <a:schemeClr val="accent2"/>
                </a:solidFill>
              </a:rPr>
              <a:t>How do plants (vegetation) help to prevent erosion?</a:t>
            </a:r>
          </a:p>
        </p:txBody>
      </p:sp>
      <p:pic>
        <p:nvPicPr>
          <p:cNvPr id="4" name="Picture Placeholder 7" descr="A stream running through a field&#10;&#10;Description automatically generated">
            <a:extLst>
              <a:ext uri="{FF2B5EF4-FFF2-40B4-BE49-F238E27FC236}">
                <a16:creationId xmlns:a16="http://schemas.microsoft.com/office/drawing/2014/main" id="{883E5F91-10A0-9A78-CAA6-809BF7ED2FE9}"/>
              </a:ext>
            </a:extLst>
          </p:cNvPr>
          <p:cNvPicPr>
            <a:picLocks noChangeAspect="1"/>
          </p:cNvPicPr>
          <p:nvPr/>
        </p:nvPicPr>
        <p:blipFill>
          <a:blip r:embed="rId3">
            <a:extLst>
              <a:ext uri="{28A0092B-C50C-407E-A947-70E740481C1C}">
                <a14:useLocalDpi xmlns:a14="http://schemas.microsoft.com/office/drawing/2010/main" val="0"/>
              </a:ext>
            </a:extLst>
          </a:blip>
          <a:srcRect l="21797" r="40012"/>
          <a:stretch/>
        </p:blipFill>
        <p:spPr>
          <a:xfrm>
            <a:off x="9399180" y="1783201"/>
            <a:ext cx="2495107" cy="4356000"/>
          </a:xfrm>
          <a:prstGeom prst="roundRect">
            <a:avLst>
              <a:gd name="adj" fmla="val 3353"/>
            </a:avLst>
          </a:prstGeom>
        </p:spPr>
      </p:pic>
      <p:pic>
        <p:nvPicPr>
          <p:cNvPr id="5" name="Picture Placeholder 11" descr="A river flowing through a forest&#10;&#10;Description automatically generated">
            <a:extLst>
              <a:ext uri="{FF2B5EF4-FFF2-40B4-BE49-F238E27FC236}">
                <a16:creationId xmlns:a16="http://schemas.microsoft.com/office/drawing/2014/main" id="{D7B2A428-D4BE-BD43-2A29-EC0AD9FF8478}"/>
              </a:ext>
            </a:extLst>
          </p:cNvPr>
          <p:cNvPicPr>
            <a:picLocks noChangeAspect="1"/>
          </p:cNvPicPr>
          <p:nvPr/>
        </p:nvPicPr>
        <p:blipFill>
          <a:blip r:embed="rId4">
            <a:extLst>
              <a:ext uri="{28A0092B-C50C-407E-A947-70E740481C1C}">
                <a14:useLocalDpi xmlns:a14="http://schemas.microsoft.com/office/drawing/2010/main" val="0"/>
              </a:ext>
            </a:extLst>
          </a:blip>
          <a:srcRect l="53794" t="23080" b="23080"/>
          <a:stretch/>
        </p:blipFill>
        <p:spPr>
          <a:xfrm>
            <a:off x="6665889" y="1776999"/>
            <a:ext cx="2495107" cy="4356000"/>
          </a:xfrm>
          <a:prstGeom prst="roundRect">
            <a:avLst>
              <a:gd name="adj" fmla="val 3353"/>
            </a:avLst>
          </a:prstGeom>
        </p:spPr>
      </p:pic>
      <p:pic>
        <p:nvPicPr>
          <p:cNvPr id="6" name="Picture Placeholder 20" descr="A stream of water with trees and a building in the background&#10;&#10;Description automatically generated">
            <a:extLst>
              <a:ext uri="{FF2B5EF4-FFF2-40B4-BE49-F238E27FC236}">
                <a16:creationId xmlns:a16="http://schemas.microsoft.com/office/drawing/2014/main" id="{E0D360A3-A0EB-A8E0-AD89-2FA0A6860ADA}"/>
              </a:ext>
            </a:extLst>
          </p:cNvPr>
          <p:cNvPicPr>
            <a:picLocks noChangeAspect="1"/>
          </p:cNvPicPr>
          <p:nvPr/>
        </p:nvPicPr>
        <p:blipFill>
          <a:blip r:embed="rId5">
            <a:extLst>
              <a:ext uri="{28A0092B-C50C-407E-A947-70E740481C1C}">
                <a14:useLocalDpi xmlns:a14="http://schemas.microsoft.com/office/drawing/2010/main" val="0"/>
              </a:ext>
            </a:extLst>
          </a:blip>
          <a:srcRect l="47579" t="23080" r="6215" b="23080"/>
          <a:stretch/>
        </p:blipFill>
        <p:spPr>
          <a:xfrm>
            <a:off x="3932598" y="1776999"/>
            <a:ext cx="2495108" cy="4356000"/>
          </a:xfrm>
          <a:prstGeom prst="roundRect">
            <a:avLst>
              <a:gd name="adj" fmla="val 3353"/>
            </a:avLst>
          </a:prstGeom>
        </p:spPr>
      </p:pic>
    </p:spTree>
    <p:extLst>
      <p:ext uri="{BB962C8B-B14F-4D97-AF65-F5344CB8AC3E}">
        <p14:creationId xmlns:p14="http://schemas.microsoft.com/office/powerpoint/2010/main" val="14769090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3DFBE26-ECC7-FF15-DD0F-4717CDA5225F}"/>
              </a:ext>
            </a:extLst>
          </p:cNvPr>
          <p:cNvSpPr>
            <a:spLocks noGrp="1"/>
          </p:cNvSpPr>
          <p:nvPr>
            <p:ph type="title"/>
          </p:nvPr>
        </p:nvSpPr>
        <p:spPr>
          <a:xfrm>
            <a:off x="725874" y="218417"/>
            <a:ext cx="10440000" cy="1620000"/>
          </a:xfrm>
        </p:spPr>
        <p:txBody>
          <a:bodyPr/>
          <a:lstStyle/>
          <a:p>
            <a:r>
              <a:rPr lang="en-AU" dirty="0"/>
              <a:t>Erosion in action game</a:t>
            </a:r>
          </a:p>
        </p:txBody>
      </p:sp>
      <p:sp>
        <p:nvSpPr>
          <p:cNvPr id="3" name="TextBox 2">
            <a:extLst>
              <a:ext uri="{FF2B5EF4-FFF2-40B4-BE49-F238E27FC236}">
                <a16:creationId xmlns:a16="http://schemas.microsoft.com/office/drawing/2014/main" id="{A6D0A7F2-C233-0C4B-1E01-B968B342D22D}"/>
              </a:ext>
            </a:extLst>
          </p:cNvPr>
          <p:cNvSpPr txBox="1"/>
          <p:nvPr/>
        </p:nvSpPr>
        <p:spPr>
          <a:xfrm>
            <a:off x="876300" y="1948682"/>
            <a:ext cx="10096500" cy="3970318"/>
          </a:xfrm>
          <a:prstGeom prst="rect">
            <a:avLst/>
          </a:prstGeom>
          <a:noFill/>
        </p:spPr>
        <p:txBody>
          <a:bodyPr wrap="square">
            <a:spAutoFit/>
          </a:bodyPr>
          <a:lstStyle/>
          <a:p>
            <a:pPr marL="1371600" lvl="2" indent="-457200">
              <a:buFont typeface="Arial" panose="020B0604020202020204" pitchFamily="34" charset="0"/>
              <a:buChar char="•"/>
            </a:pPr>
            <a:r>
              <a:rPr lang="en-AU" sz="2800" b="1" dirty="0"/>
              <a:t>Group 1 are shrubs</a:t>
            </a:r>
            <a:r>
              <a:rPr lang="en-AU" sz="2800" dirty="0"/>
              <a:t>: </a:t>
            </a:r>
            <a:r>
              <a:rPr lang="en-AU" sz="2800" b="0" dirty="0"/>
              <a:t> kneel-down in a line and can only move their arms (leaves).</a:t>
            </a:r>
            <a:br>
              <a:rPr lang="en-AU" sz="2800" b="0" dirty="0"/>
            </a:br>
            <a:endParaRPr lang="en-US" sz="2800" dirty="0"/>
          </a:p>
          <a:p>
            <a:pPr marL="1371600" lvl="2" indent="-457200">
              <a:buFont typeface="Arial" panose="020B0604020202020204" pitchFamily="34" charset="0"/>
              <a:buChar char="•"/>
            </a:pPr>
            <a:r>
              <a:rPr lang="en-AU" sz="2800" b="1" dirty="0"/>
              <a:t>Group 2 are trees</a:t>
            </a:r>
            <a:r>
              <a:rPr lang="en-AU" sz="2800" dirty="0"/>
              <a:t>: </a:t>
            </a:r>
            <a:r>
              <a:rPr lang="en-AU" sz="2800" b="0" dirty="0"/>
              <a:t> line up behind the shrubs and can only move their arms (branches).</a:t>
            </a:r>
            <a:br>
              <a:rPr lang="en-AU" sz="2800" b="0" dirty="0"/>
            </a:br>
            <a:endParaRPr lang="en-US" sz="2800" dirty="0"/>
          </a:p>
          <a:p>
            <a:pPr marL="1371600" lvl="2" indent="-457200">
              <a:buFont typeface="Arial" panose="020B0604020202020204" pitchFamily="34" charset="0"/>
              <a:buChar char="•"/>
            </a:pPr>
            <a:r>
              <a:rPr lang="en-AU" sz="2800" b="1" dirty="0"/>
              <a:t>Group 3 are dirt: </a:t>
            </a:r>
            <a:r>
              <a:rPr lang="en-AU" sz="2800" b="0" dirty="0"/>
              <a:t>must try to enter the river (behind the trees) and get past the vegetation without being stopped (touched by the shrubs/trees).</a:t>
            </a:r>
            <a:endParaRPr lang="en-US" sz="2800" dirty="0"/>
          </a:p>
        </p:txBody>
      </p:sp>
    </p:spTree>
    <p:extLst>
      <p:ext uri="{BB962C8B-B14F-4D97-AF65-F5344CB8AC3E}">
        <p14:creationId xmlns:p14="http://schemas.microsoft.com/office/powerpoint/2010/main" val="36967890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4F673-6059-B844-96DB-D2981E9CB2CB}"/>
              </a:ext>
            </a:extLst>
          </p:cNvPr>
          <p:cNvSpPr>
            <a:spLocks noGrp="1"/>
          </p:cNvSpPr>
          <p:nvPr>
            <p:ph type="title"/>
          </p:nvPr>
        </p:nvSpPr>
        <p:spPr>
          <a:xfrm>
            <a:off x="602031" y="274868"/>
            <a:ext cx="10440000" cy="900000"/>
          </a:xfrm>
        </p:spPr>
        <p:txBody>
          <a:bodyPr anchor="ctr">
            <a:normAutofit/>
          </a:bodyPr>
          <a:lstStyle/>
          <a:p>
            <a:r>
              <a:rPr lang="en-AU" dirty="0"/>
              <a:t>1.7: Preventing erosion and turbidity</a:t>
            </a:r>
          </a:p>
        </p:txBody>
      </p:sp>
      <p:sp>
        <p:nvSpPr>
          <p:cNvPr id="3" name="Content Placeholder 2">
            <a:extLst>
              <a:ext uri="{FF2B5EF4-FFF2-40B4-BE49-F238E27FC236}">
                <a16:creationId xmlns:a16="http://schemas.microsoft.com/office/drawing/2014/main" id="{7F8170BA-4DB1-2E05-4240-1AF13EB35BDC}"/>
              </a:ext>
            </a:extLst>
          </p:cNvPr>
          <p:cNvSpPr>
            <a:spLocks noGrp="1"/>
          </p:cNvSpPr>
          <p:nvPr>
            <p:ph sz="half" idx="1"/>
          </p:nvPr>
        </p:nvSpPr>
        <p:spPr>
          <a:xfrm>
            <a:off x="602029" y="1981201"/>
            <a:ext cx="5400000" cy="3960000"/>
          </a:xfrm>
        </p:spPr>
        <p:txBody>
          <a:bodyPr>
            <a:normAutofit/>
          </a:bodyPr>
          <a:lstStyle/>
          <a:p>
            <a:pPr marL="342900" lvl="0" indent="-342900">
              <a:lnSpc>
                <a:spcPct val="95000"/>
              </a:lnSpc>
              <a:spcBef>
                <a:spcPts val="600"/>
              </a:spcBef>
              <a:spcAft>
                <a:spcPts val="600"/>
              </a:spcAft>
              <a:buFont typeface="+mj-lt"/>
              <a:buAutoNum type="arabicPeriod"/>
            </a:pPr>
            <a:r>
              <a:rPr lang="en-AU" sz="2400" dirty="0">
                <a:latin typeface="+mn-lt"/>
              </a:rPr>
              <a:t>W</a:t>
            </a:r>
            <a:r>
              <a:rPr lang="en-AU" sz="2400" dirty="0">
                <a:effectLst/>
                <a:latin typeface="+mn-lt"/>
              </a:rPr>
              <a:t>hat actions can help prevent erosion and improve waterway health?</a:t>
            </a:r>
          </a:p>
          <a:p>
            <a:pPr marL="342900" lvl="0" indent="-342900">
              <a:lnSpc>
                <a:spcPct val="95000"/>
              </a:lnSpc>
              <a:spcBef>
                <a:spcPts val="600"/>
              </a:spcBef>
              <a:spcAft>
                <a:spcPts val="600"/>
              </a:spcAft>
              <a:buFont typeface="+mj-lt"/>
              <a:buAutoNum type="arabicPeriod"/>
            </a:pPr>
            <a:r>
              <a:rPr lang="en-AU" sz="2400" dirty="0">
                <a:effectLst/>
                <a:latin typeface="+mn-lt"/>
              </a:rPr>
              <a:t>How might turbidity change over time?</a:t>
            </a:r>
          </a:p>
          <a:p>
            <a:pPr marL="342900" lvl="0" indent="-342900">
              <a:lnSpc>
                <a:spcPct val="95000"/>
              </a:lnSpc>
              <a:spcBef>
                <a:spcPts val="600"/>
              </a:spcBef>
              <a:spcAft>
                <a:spcPts val="600"/>
              </a:spcAft>
              <a:buFont typeface="+mj-lt"/>
              <a:buAutoNum type="arabicPeriod"/>
            </a:pPr>
            <a:r>
              <a:rPr lang="en-AU" sz="2400" dirty="0">
                <a:effectLst/>
                <a:latin typeface="+mn-lt"/>
              </a:rPr>
              <a:t>What can the effect of pollution be in a creek?</a:t>
            </a:r>
          </a:p>
          <a:p>
            <a:pPr marL="342900" lvl="0" indent="-342900">
              <a:lnSpc>
                <a:spcPct val="95000"/>
              </a:lnSpc>
              <a:spcBef>
                <a:spcPts val="600"/>
              </a:spcBef>
              <a:spcAft>
                <a:spcPts val="600"/>
              </a:spcAft>
              <a:buFont typeface="+mj-lt"/>
              <a:buAutoNum type="arabicPeriod"/>
            </a:pPr>
            <a:r>
              <a:rPr lang="en-AU" sz="2400" dirty="0">
                <a:effectLst/>
                <a:latin typeface="+mn-lt"/>
              </a:rPr>
              <a:t>How might forestry impact on erosion and turbidity?</a:t>
            </a:r>
          </a:p>
          <a:p>
            <a:pPr marL="342900" lvl="0" indent="-342900">
              <a:lnSpc>
                <a:spcPct val="95000"/>
              </a:lnSpc>
              <a:spcBef>
                <a:spcPts val="600"/>
              </a:spcBef>
              <a:spcAft>
                <a:spcPts val="600"/>
              </a:spcAft>
              <a:buFont typeface="+mj-lt"/>
              <a:buAutoNum type="arabicPeriod"/>
            </a:pPr>
            <a:r>
              <a:rPr lang="en-AU" sz="2400" dirty="0">
                <a:effectLst/>
                <a:latin typeface="+mn-lt"/>
              </a:rPr>
              <a:t>How could we reduce the amount of stormwater at school?</a:t>
            </a:r>
          </a:p>
        </p:txBody>
      </p:sp>
      <p:pic>
        <p:nvPicPr>
          <p:cNvPr id="4" name="Picture Placeholder 7" descr="A stream running through a field&#10;&#10;Description automatically generated">
            <a:extLst>
              <a:ext uri="{FF2B5EF4-FFF2-40B4-BE49-F238E27FC236}">
                <a16:creationId xmlns:a16="http://schemas.microsoft.com/office/drawing/2014/main" id="{B936CF34-C905-3599-679B-F65774E4D143}"/>
              </a:ext>
            </a:extLst>
          </p:cNvPr>
          <p:cNvPicPr>
            <a:picLocks noChangeAspect="1"/>
          </p:cNvPicPr>
          <p:nvPr/>
        </p:nvPicPr>
        <p:blipFill>
          <a:blip r:embed="rId3">
            <a:extLst>
              <a:ext uri="{28A0092B-C50C-407E-A947-70E740481C1C}">
                <a14:useLocalDpi xmlns:a14="http://schemas.microsoft.com/office/drawing/2010/main" val="0"/>
              </a:ext>
            </a:extLst>
          </a:blip>
          <a:srcRect l="2660" r="23037"/>
          <a:stretch/>
        </p:blipFill>
        <p:spPr>
          <a:xfrm>
            <a:off x="6602507" y="1783201"/>
            <a:ext cx="4854388" cy="4356000"/>
          </a:xfrm>
          <a:prstGeom prst="roundRect">
            <a:avLst>
              <a:gd name="adj" fmla="val 3353"/>
            </a:avLst>
          </a:prstGeom>
        </p:spPr>
      </p:pic>
    </p:spTree>
    <p:extLst>
      <p:ext uri="{BB962C8B-B14F-4D97-AF65-F5344CB8AC3E}">
        <p14:creationId xmlns:p14="http://schemas.microsoft.com/office/powerpoint/2010/main" val="39725907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A41D4-3FB4-7520-595D-67114357BD0D}"/>
              </a:ext>
            </a:extLst>
          </p:cNvPr>
          <p:cNvSpPr>
            <a:spLocks noGrp="1"/>
          </p:cNvSpPr>
          <p:nvPr>
            <p:ph type="title"/>
          </p:nvPr>
        </p:nvSpPr>
        <p:spPr>
          <a:xfrm>
            <a:off x="740198" y="460613"/>
            <a:ext cx="10440000" cy="1620000"/>
          </a:xfrm>
        </p:spPr>
        <p:txBody>
          <a:bodyPr/>
          <a:lstStyle/>
          <a:p>
            <a:r>
              <a:rPr lang="en-AU" dirty="0"/>
              <a:t>Curriculum links</a:t>
            </a:r>
          </a:p>
        </p:txBody>
      </p:sp>
      <p:sp>
        <p:nvSpPr>
          <p:cNvPr id="3" name="Title 1">
            <a:extLst>
              <a:ext uri="{FF2B5EF4-FFF2-40B4-BE49-F238E27FC236}">
                <a16:creationId xmlns:a16="http://schemas.microsoft.com/office/drawing/2014/main" id="{D41CD2CB-95E2-4FA8-29DE-1504CBD36C7A}"/>
              </a:ext>
            </a:extLst>
          </p:cNvPr>
          <p:cNvSpPr txBox="1">
            <a:spLocks/>
          </p:cNvSpPr>
          <p:nvPr/>
        </p:nvSpPr>
        <p:spPr>
          <a:xfrm>
            <a:off x="1870498" y="2194913"/>
            <a:ext cx="10440000" cy="1620000"/>
          </a:xfrm>
          <a:prstGeom prst="rect">
            <a:avLst/>
          </a:prstGeom>
        </p:spPr>
        <p:txBody>
          <a:bodyPr vert="horz" lIns="0" tIns="0" rIns="0" bIns="0" rtlCol="0" anchor="ctr">
            <a:noAutofit/>
          </a:bodyPr>
          <a:lstStyle>
            <a:lvl1pPr algn="ctr" defTabSz="914400" rtl="0" eaLnBrk="1" latinLnBrk="0" hangingPunct="1">
              <a:lnSpc>
                <a:spcPct val="105000"/>
              </a:lnSpc>
              <a:spcBef>
                <a:spcPct val="0"/>
              </a:spcBef>
              <a:buNone/>
              <a:defRPr sz="4800" kern="1200">
                <a:solidFill>
                  <a:schemeClr val="bg1"/>
                </a:solidFill>
                <a:latin typeface="VAG Rounded Next Medium" panose="020F0602020203020204" pitchFamily="34" charset="0"/>
                <a:ea typeface="+mj-ea"/>
                <a:cs typeface="+mj-cs"/>
              </a:defRPr>
            </a:lvl1pPr>
          </a:lstStyle>
          <a:p>
            <a:pPr algn="l"/>
            <a:r>
              <a:rPr lang="en-AU" sz="2000" dirty="0"/>
              <a:t>Science: </a:t>
            </a:r>
            <a:r>
              <a:rPr lang="en-US" sz="2000" dirty="0"/>
              <a:t>VC2S6U01, VC2S6U05</a:t>
            </a:r>
          </a:p>
          <a:p>
            <a:pPr algn="l"/>
            <a:r>
              <a:rPr lang="en-US" sz="2000" dirty="0"/>
              <a:t>Geography: VC2HG6K01, VC2HG6K03, VC2HG6K04</a:t>
            </a:r>
            <a:endParaRPr lang="en-AU" sz="2000" dirty="0"/>
          </a:p>
        </p:txBody>
      </p:sp>
    </p:spTree>
    <p:extLst>
      <p:ext uri="{BB962C8B-B14F-4D97-AF65-F5344CB8AC3E}">
        <p14:creationId xmlns:p14="http://schemas.microsoft.com/office/powerpoint/2010/main" val="39091668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33BE3F-51F8-59EB-7B60-BCEC2D36651C}"/>
              </a:ext>
            </a:extLst>
          </p:cNvPr>
          <p:cNvSpPr>
            <a:spLocks noGrp="1"/>
          </p:cNvSpPr>
          <p:nvPr>
            <p:ph type="title"/>
          </p:nvPr>
        </p:nvSpPr>
        <p:spPr/>
        <p:txBody>
          <a:bodyPr/>
          <a:lstStyle/>
          <a:p>
            <a:r>
              <a:rPr lang="en-US" dirty="0"/>
              <a:t>Instructions</a:t>
            </a:r>
          </a:p>
        </p:txBody>
      </p:sp>
      <p:graphicFrame>
        <p:nvGraphicFramePr>
          <p:cNvPr id="5" name="Content Placeholder 4">
            <a:extLst>
              <a:ext uri="{FF2B5EF4-FFF2-40B4-BE49-F238E27FC236}">
                <a16:creationId xmlns:a16="http://schemas.microsoft.com/office/drawing/2014/main" id="{8F159346-D55D-79A4-099B-8F5040C17CEB}"/>
              </a:ext>
            </a:extLst>
          </p:cNvPr>
          <p:cNvGraphicFramePr>
            <a:graphicFrameLocks noGrp="1"/>
          </p:cNvGraphicFramePr>
          <p:nvPr>
            <p:ph sz="half" idx="1"/>
            <p:extLst>
              <p:ext uri="{D42A27DB-BD31-4B8C-83A1-F6EECF244321}">
                <p14:modId xmlns:p14="http://schemas.microsoft.com/office/powerpoint/2010/main" val="2695722513"/>
              </p:ext>
            </p:extLst>
          </p:nvPr>
        </p:nvGraphicFramePr>
        <p:xfrm>
          <a:off x="700331" y="2350902"/>
          <a:ext cx="10440000" cy="3484875"/>
        </p:xfrm>
        <a:graphic>
          <a:graphicData uri="http://schemas.openxmlformats.org/drawingml/2006/table">
            <a:tbl>
              <a:tblPr firstRow="1" bandRow="1">
                <a:tableStyleId>{0817EA92-75D0-4044-A80A-286907CE0DDB}</a:tableStyleId>
              </a:tblPr>
              <a:tblGrid>
                <a:gridCol w="2885434">
                  <a:extLst>
                    <a:ext uri="{9D8B030D-6E8A-4147-A177-3AD203B41FA5}">
                      <a16:colId xmlns:a16="http://schemas.microsoft.com/office/drawing/2014/main" val="1161235133"/>
                    </a:ext>
                  </a:extLst>
                </a:gridCol>
                <a:gridCol w="6392325">
                  <a:extLst>
                    <a:ext uri="{9D8B030D-6E8A-4147-A177-3AD203B41FA5}">
                      <a16:colId xmlns:a16="http://schemas.microsoft.com/office/drawing/2014/main" val="3079771852"/>
                    </a:ext>
                  </a:extLst>
                </a:gridCol>
                <a:gridCol w="1162241">
                  <a:extLst>
                    <a:ext uri="{9D8B030D-6E8A-4147-A177-3AD203B41FA5}">
                      <a16:colId xmlns:a16="http://schemas.microsoft.com/office/drawing/2014/main" val="1792626037"/>
                    </a:ext>
                  </a:extLst>
                </a:gridCol>
              </a:tblGrid>
              <a:tr h="370840">
                <a:tc>
                  <a:txBody>
                    <a:bodyPr/>
                    <a:lstStyle/>
                    <a:p>
                      <a:r>
                        <a:rPr lang="en-US" sz="1400" dirty="0">
                          <a:latin typeface="+mn-lt"/>
                        </a:rPr>
                        <a:t>Slide</a:t>
                      </a:r>
                    </a:p>
                  </a:txBody>
                  <a:tcPr/>
                </a:tc>
                <a:tc>
                  <a:txBody>
                    <a:bodyPr/>
                    <a:lstStyle/>
                    <a:p>
                      <a:r>
                        <a:rPr lang="en-US" sz="1400">
                          <a:latin typeface="+mn-lt"/>
                        </a:rPr>
                        <a:t>Description </a:t>
                      </a:r>
                      <a:endParaRPr lang="en-US" sz="1400" dirty="0">
                        <a:latin typeface="+mn-lt"/>
                      </a:endParaRPr>
                    </a:p>
                  </a:txBody>
                  <a:tcPr/>
                </a:tc>
                <a:tc>
                  <a:txBody>
                    <a:bodyPr/>
                    <a:lstStyle/>
                    <a:p>
                      <a:r>
                        <a:rPr lang="en-US" sz="1400">
                          <a:latin typeface="+mn-lt"/>
                        </a:rPr>
                        <a:t>Time</a:t>
                      </a:r>
                      <a:endParaRPr lang="en-US" sz="1400" dirty="0">
                        <a:latin typeface="+mn-lt"/>
                      </a:endParaRPr>
                    </a:p>
                  </a:txBody>
                  <a:tcPr/>
                </a:tc>
                <a:extLst>
                  <a:ext uri="{0D108BD9-81ED-4DB2-BD59-A6C34878D82A}">
                    <a16:rowId xmlns:a16="http://schemas.microsoft.com/office/drawing/2014/main" val="1796131606"/>
                  </a:ext>
                </a:extLst>
              </a:tr>
              <a:tr h="370839">
                <a:tc>
                  <a:txBody>
                    <a:bodyPr/>
                    <a:lstStyle/>
                    <a:p>
                      <a:pPr marL="0" lvl="0" indent="0" algn="l">
                        <a:lnSpc>
                          <a:spcPct val="100000"/>
                        </a:lnSpc>
                        <a:spcBef>
                          <a:spcPts val="0"/>
                        </a:spcBef>
                        <a:spcAft>
                          <a:spcPts val="0"/>
                        </a:spcAft>
                        <a:buNone/>
                      </a:pPr>
                      <a:r>
                        <a:rPr lang="en-US" sz="1400" b="0" i="0" u="none" strike="noStrike" noProof="0" dirty="0">
                          <a:solidFill>
                            <a:schemeClr val="tx2"/>
                          </a:solidFill>
                          <a:latin typeface="+mn-lt"/>
                        </a:rPr>
                        <a:t>Background information for teachers</a:t>
                      </a:r>
                    </a:p>
                  </a:txBody>
                  <a:tcPr/>
                </a:tc>
                <a:tc>
                  <a:txBody>
                    <a:bodyPr/>
                    <a:lstStyle/>
                    <a:p>
                      <a:pPr lvl="0">
                        <a:buNone/>
                      </a:pPr>
                      <a:r>
                        <a:rPr lang="en-US" sz="1400" b="0" i="0" u="none" strike="noStrike" noProof="0" dirty="0">
                          <a:solidFill>
                            <a:schemeClr val="tx2"/>
                          </a:solidFill>
                          <a:latin typeface="+mn-lt"/>
                        </a:rPr>
                        <a:t>Key messages and information about turbidity: a definition, how it is measured, sources of turbidity and natural variation</a:t>
                      </a:r>
                    </a:p>
                  </a:txBody>
                  <a:tcPr/>
                </a:tc>
                <a:tc>
                  <a:txBody>
                    <a:bodyPr/>
                    <a:lstStyle/>
                    <a:p>
                      <a:pPr lvl="0">
                        <a:buNone/>
                      </a:pPr>
                      <a:r>
                        <a:rPr lang="en-US" sz="1400" b="0" i="0" u="none" strike="noStrike" noProof="0" dirty="0">
                          <a:solidFill>
                            <a:schemeClr val="tx2"/>
                          </a:solidFill>
                          <a:latin typeface="+mn-lt"/>
                        </a:rPr>
                        <a:t>n/a</a:t>
                      </a:r>
                    </a:p>
                  </a:txBody>
                  <a:tcPr/>
                </a:tc>
                <a:extLst>
                  <a:ext uri="{0D108BD9-81ED-4DB2-BD59-A6C34878D82A}">
                    <a16:rowId xmlns:a16="http://schemas.microsoft.com/office/drawing/2014/main" val="2949574691"/>
                  </a:ext>
                </a:extLst>
              </a:tr>
              <a:tr h="370839">
                <a:tc>
                  <a:txBody>
                    <a:bodyPr/>
                    <a:lstStyle/>
                    <a:p>
                      <a:pPr marL="0" lvl="0" indent="0" algn="l">
                        <a:lnSpc>
                          <a:spcPct val="100000"/>
                        </a:lnSpc>
                        <a:spcBef>
                          <a:spcPts val="0"/>
                        </a:spcBef>
                        <a:spcAft>
                          <a:spcPts val="0"/>
                        </a:spcAft>
                        <a:buNone/>
                      </a:pPr>
                      <a:r>
                        <a:rPr lang="en-US" sz="1400" b="0" i="0" u="none" strike="noStrike" noProof="0" dirty="0">
                          <a:solidFill>
                            <a:schemeClr val="tx2"/>
                          </a:solidFill>
                          <a:latin typeface="+mn-lt"/>
                        </a:rPr>
                        <a:t>1.1: Introduction</a:t>
                      </a:r>
                    </a:p>
                  </a:txBody>
                  <a:tcPr/>
                </a:tc>
                <a:tc>
                  <a:txBody>
                    <a:bodyPr/>
                    <a:lstStyle/>
                    <a:p>
                      <a:pPr lvl="0">
                        <a:buNone/>
                      </a:pPr>
                      <a:r>
                        <a:rPr lang="en-US" sz="1400" b="0" i="0" u="none" strike="noStrike" noProof="0" dirty="0">
                          <a:solidFill>
                            <a:schemeClr val="tx2"/>
                          </a:solidFill>
                          <a:latin typeface="+mn-lt"/>
                        </a:rPr>
                        <a:t>Discuss our connections to waterways</a:t>
                      </a:r>
                    </a:p>
                  </a:txBody>
                  <a:tcPr/>
                </a:tc>
                <a:tc>
                  <a:txBody>
                    <a:bodyPr/>
                    <a:lstStyle/>
                    <a:p>
                      <a:pPr lvl="0">
                        <a:buNone/>
                      </a:pPr>
                      <a:r>
                        <a:rPr lang="en-US" sz="1400" b="0" i="0" u="none" strike="noStrike" noProof="0" dirty="0">
                          <a:solidFill>
                            <a:schemeClr val="tx2"/>
                          </a:solidFill>
                          <a:latin typeface="+mn-lt"/>
                        </a:rPr>
                        <a:t>10 minutes</a:t>
                      </a:r>
                    </a:p>
                  </a:txBody>
                  <a:tcPr/>
                </a:tc>
                <a:extLst>
                  <a:ext uri="{0D108BD9-81ED-4DB2-BD59-A6C34878D82A}">
                    <a16:rowId xmlns:a16="http://schemas.microsoft.com/office/drawing/2014/main" val="3890127812"/>
                  </a:ext>
                </a:extLst>
              </a:tr>
              <a:tr h="370839">
                <a:tc>
                  <a:txBody>
                    <a:bodyPr/>
                    <a:lstStyle/>
                    <a:p>
                      <a:pPr lvl="0">
                        <a:buNone/>
                      </a:pPr>
                      <a:r>
                        <a:rPr lang="en-US" sz="1400" dirty="0">
                          <a:solidFill>
                            <a:schemeClr val="tx2"/>
                          </a:solidFill>
                          <a:latin typeface="+mn-lt"/>
                        </a:rPr>
                        <a:t>1.2: Turbidity</a:t>
                      </a:r>
                    </a:p>
                  </a:txBody>
                  <a:tcPr/>
                </a:tc>
                <a:tc>
                  <a:txBody>
                    <a:bodyPr/>
                    <a:lstStyle/>
                    <a:p>
                      <a:r>
                        <a:rPr lang="en-AU" sz="1500" kern="1200" dirty="0">
                          <a:solidFill>
                            <a:schemeClr val="dk2"/>
                          </a:solidFill>
                          <a:effectLst/>
                          <a:latin typeface="+mn-lt"/>
                          <a:ea typeface="+mn-ea"/>
                          <a:cs typeface="+mn-cs"/>
                        </a:rPr>
                        <a:t>Explore the factors that affect turbidity in waterways.</a:t>
                      </a:r>
                    </a:p>
                  </a:txBody>
                  <a:tcPr/>
                </a:tc>
                <a:tc>
                  <a:txBody>
                    <a:bodyPr/>
                    <a:lstStyle/>
                    <a:p>
                      <a:pPr lvl="0">
                        <a:buNone/>
                      </a:pPr>
                      <a:r>
                        <a:rPr lang="en-US" sz="1400" b="0" i="0" u="none" strike="noStrike" noProof="0" dirty="0">
                          <a:solidFill>
                            <a:schemeClr val="tx2"/>
                          </a:solidFill>
                          <a:latin typeface="+mn-lt"/>
                        </a:rPr>
                        <a:t>10 minutes</a:t>
                      </a:r>
                      <a:endParaRPr lang="en-US" sz="1400" dirty="0">
                        <a:solidFill>
                          <a:schemeClr val="tx2"/>
                        </a:solidFill>
                        <a:latin typeface="+mn-lt"/>
                      </a:endParaRPr>
                    </a:p>
                  </a:txBody>
                  <a:tcPr/>
                </a:tc>
                <a:extLst>
                  <a:ext uri="{0D108BD9-81ED-4DB2-BD59-A6C34878D82A}">
                    <a16:rowId xmlns:a16="http://schemas.microsoft.com/office/drawing/2014/main" val="1181641573"/>
                  </a:ext>
                </a:extLst>
              </a:tr>
              <a:tr h="370839">
                <a:tc>
                  <a:txBody>
                    <a:bodyPr/>
                    <a:lstStyle/>
                    <a:p>
                      <a:pPr lvl="0">
                        <a:buNone/>
                      </a:pPr>
                      <a:r>
                        <a:rPr lang="en-US" sz="1400" dirty="0">
                          <a:solidFill>
                            <a:schemeClr val="tx2"/>
                          </a:solidFill>
                          <a:latin typeface="+mn-lt"/>
                        </a:rPr>
                        <a:t>1.3 Turbidity explained</a:t>
                      </a:r>
                    </a:p>
                  </a:txBody>
                  <a:tcPr/>
                </a:tc>
                <a:tc>
                  <a:txBody>
                    <a:bodyPr/>
                    <a:lstStyle/>
                    <a:p>
                      <a:r>
                        <a:rPr lang="en-AU" sz="1500" kern="1200" dirty="0">
                          <a:solidFill>
                            <a:schemeClr val="dk2"/>
                          </a:solidFill>
                          <a:effectLst/>
                          <a:latin typeface="+mn-lt"/>
                          <a:ea typeface="+mn-ea"/>
                          <a:cs typeface="+mn-cs"/>
                        </a:rPr>
                        <a:t>Show the two freshwater creek samples and the sample of tap water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noProof="0" dirty="0">
                          <a:solidFill>
                            <a:schemeClr val="tx2"/>
                          </a:solidFill>
                          <a:latin typeface="+mn-lt"/>
                        </a:rPr>
                        <a:t>15 minutes</a:t>
                      </a:r>
                      <a:endParaRPr lang="en-US" sz="1400" dirty="0">
                        <a:solidFill>
                          <a:schemeClr val="tx2"/>
                        </a:solidFill>
                        <a:latin typeface="+mn-lt"/>
                      </a:endParaRPr>
                    </a:p>
                  </a:txBody>
                  <a:tcPr/>
                </a:tc>
                <a:extLst>
                  <a:ext uri="{0D108BD9-81ED-4DB2-BD59-A6C34878D82A}">
                    <a16:rowId xmlns:a16="http://schemas.microsoft.com/office/drawing/2014/main" val="658972583"/>
                  </a:ext>
                </a:extLst>
              </a:tr>
              <a:tr h="370840">
                <a:tc>
                  <a:txBody>
                    <a:bodyPr/>
                    <a:lstStyle/>
                    <a:p>
                      <a:pPr marL="0" marR="0" lvl="0" indent="0" algn="l">
                        <a:lnSpc>
                          <a:spcPct val="100000"/>
                        </a:lnSpc>
                        <a:spcBef>
                          <a:spcPts val="0"/>
                        </a:spcBef>
                        <a:spcAft>
                          <a:spcPts val="0"/>
                        </a:spcAft>
                        <a:buClr>
                          <a:srgbClr val="1B3751"/>
                        </a:buClr>
                        <a:buNone/>
                      </a:pPr>
                      <a:r>
                        <a:rPr lang="en-US" sz="1400" b="0" i="0" u="none" strike="noStrike" noProof="0" dirty="0">
                          <a:solidFill>
                            <a:schemeClr val="tx2"/>
                          </a:solidFill>
                          <a:latin typeface="+mn-lt"/>
                        </a:rPr>
                        <a:t>1.4: </a:t>
                      </a:r>
                      <a:r>
                        <a:rPr lang="en-AU" sz="1500" kern="1200" dirty="0">
                          <a:solidFill>
                            <a:schemeClr val="dk2"/>
                          </a:solidFill>
                          <a:effectLst/>
                          <a:latin typeface="+mn-lt"/>
                          <a:ea typeface="+mn-ea"/>
                          <a:cs typeface="+mn-cs"/>
                        </a:rPr>
                        <a:t>Linking turbidity and erosion</a:t>
                      </a:r>
                      <a:endParaRPr lang="en-US" sz="1400" b="0" i="0" u="none" strike="noStrike" noProof="0" dirty="0">
                        <a:solidFill>
                          <a:schemeClr val="tx2"/>
                        </a:solidFill>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500" kern="1200" dirty="0">
                          <a:solidFill>
                            <a:schemeClr val="dk2"/>
                          </a:solidFill>
                          <a:effectLst/>
                          <a:latin typeface="+mn-lt"/>
                          <a:ea typeface="+mn-ea"/>
                          <a:cs typeface="+mn-cs"/>
                        </a:rPr>
                        <a:t>Show different samples in jars (sand, soil, milk, tea etc.) and make observations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noProof="0" dirty="0">
                          <a:solidFill>
                            <a:schemeClr val="tx2"/>
                          </a:solidFill>
                          <a:latin typeface="+mn-lt"/>
                        </a:rPr>
                        <a:t>20 minutes</a:t>
                      </a:r>
                      <a:endParaRPr lang="en-US" sz="1400" dirty="0">
                        <a:solidFill>
                          <a:schemeClr val="tx2"/>
                        </a:solidFill>
                        <a:latin typeface="+mn-lt"/>
                      </a:endParaRPr>
                    </a:p>
                  </a:txBody>
                  <a:tcPr/>
                </a:tc>
                <a:extLst>
                  <a:ext uri="{0D108BD9-81ED-4DB2-BD59-A6C34878D82A}">
                    <a16:rowId xmlns:a16="http://schemas.microsoft.com/office/drawing/2014/main" val="3058464606"/>
                  </a:ext>
                </a:extLst>
              </a:tr>
              <a:tr h="370840">
                <a:tc>
                  <a:txBody>
                    <a:bodyPr/>
                    <a:lstStyle/>
                    <a:p>
                      <a:pPr marL="0" marR="0" lvl="0" indent="0" algn="l">
                        <a:lnSpc>
                          <a:spcPct val="100000"/>
                        </a:lnSpc>
                        <a:spcBef>
                          <a:spcPts val="0"/>
                        </a:spcBef>
                        <a:spcAft>
                          <a:spcPts val="0"/>
                        </a:spcAft>
                        <a:buClr>
                          <a:srgbClr val="1B3751"/>
                        </a:buClr>
                        <a:buNone/>
                      </a:pPr>
                      <a:r>
                        <a:rPr lang="en-US" sz="1400" b="0" i="0" u="none" strike="noStrike" noProof="0" dirty="0">
                          <a:solidFill>
                            <a:schemeClr val="tx2"/>
                          </a:solidFill>
                          <a:latin typeface="+mn-lt"/>
                        </a:rPr>
                        <a:t>1.5: </a:t>
                      </a:r>
                      <a:r>
                        <a:rPr lang="en-AU" sz="1500" kern="1200" dirty="0">
                          <a:solidFill>
                            <a:schemeClr val="dk2"/>
                          </a:solidFill>
                          <a:effectLst/>
                          <a:latin typeface="+mn-lt"/>
                          <a:ea typeface="+mn-ea"/>
                          <a:cs typeface="+mn-cs"/>
                        </a:rPr>
                        <a:t>Streambank erosion</a:t>
                      </a:r>
                      <a:endParaRPr lang="en-US" sz="1400" b="0" i="0" u="none" strike="noStrike" noProof="0" dirty="0">
                        <a:solidFill>
                          <a:schemeClr val="tx2"/>
                        </a:solidFill>
                        <a:latin typeface="+mn-lt"/>
                      </a:endParaRPr>
                    </a:p>
                  </a:txBody>
                  <a:tcPr/>
                </a:tc>
                <a:tc>
                  <a:txBody>
                    <a:bodyPr/>
                    <a:lstStyle/>
                    <a:p>
                      <a:r>
                        <a:rPr lang="en-AU" sz="1500" kern="1200" dirty="0">
                          <a:solidFill>
                            <a:schemeClr val="dk2"/>
                          </a:solidFill>
                          <a:effectLst/>
                          <a:latin typeface="+mn-lt"/>
                          <a:ea typeface="+mn-ea"/>
                          <a:cs typeface="+mn-cs"/>
                        </a:rPr>
                        <a:t>Investigate how streambank erosion affects the turbidity of a waterway</a:t>
                      </a:r>
                    </a:p>
                  </a:txBody>
                  <a:tcPr/>
                </a:tc>
                <a:tc>
                  <a:txBody>
                    <a:bodyPr/>
                    <a:lstStyle/>
                    <a:p>
                      <a:pPr lvl="0">
                        <a:buNone/>
                      </a:pPr>
                      <a:r>
                        <a:rPr lang="en-US" sz="1400" b="0" i="0" u="none" strike="noStrike" noProof="0" dirty="0">
                          <a:solidFill>
                            <a:schemeClr val="tx2"/>
                          </a:solidFill>
                          <a:latin typeface="+mn-lt"/>
                        </a:rPr>
                        <a:t>20 minutes</a:t>
                      </a:r>
                      <a:endParaRPr lang="en-US" sz="1400" dirty="0">
                        <a:solidFill>
                          <a:schemeClr val="tx2"/>
                        </a:solidFill>
                        <a:latin typeface="+mn-lt"/>
                      </a:endParaRPr>
                    </a:p>
                  </a:txBody>
                  <a:tcPr/>
                </a:tc>
                <a:extLst>
                  <a:ext uri="{0D108BD9-81ED-4DB2-BD59-A6C34878D82A}">
                    <a16:rowId xmlns:a16="http://schemas.microsoft.com/office/drawing/2014/main" val="5284003"/>
                  </a:ext>
                </a:extLst>
              </a:tr>
              <a:tr h="370839">
                <a:tc>
                  <a:txBody>
                    <a:bodyPr/>
                    <a:lstStyle/>
                    <a:p>
                      <a:r>
                        <a:rPr lang="en-US" sz="1400" dirty="0">
                          <a:solidFill>
                            <a:schemeClr val="tx2"/>
                          </a:solidFill>
                          <a:latin typeface="+mn-lt"/>
                        </a:rPr>
                        <a:t>1.6: </a:t>
                      </a:r>
                      <a:r>
                        <a:rPr lang="en-AU" sz="1500" kern="1200" dirty="0">
                          <a:solidFill>
                            <a:schemeClr val="dk2"/>
                          </a:solidFill>
                          <a:effectLst/>
                          <a:latin typeface="+mn-lt"/>
                          <a:ea typeface="+mn-ea"/>
                          <a:cs typeface="+mn-cs"/>
                        </a:rPr>
                        <a:t>Erosion in action game</a:t>
                      </a:r>
                      <a:endParaRPr lang="en-US" sz="1400" dirty="0">
                        <a:solidFill>
                          <a:schemeClr val="tx2"/>
                        </a:solidFill>
                        <a:latin typeface="+mn-lt"/>
                      </a:endParaRPr>
                    </a:p>
                  </a:txBody>
                  <a:tcPr/>
                </a:tc>
                <a:tc>
                  <a:txBody>
                    <a:bodyPr/>
                    <a:lstStyle/>
                    <a:p>
                      <a:r>
                        <a:rPr lang="en-AU" sz="1500" kern="1200" dirty="0">
                          <a:solidFill>
                            <a:schemeClr val="dk2"/>
                          </a:solidFill>
                          <a:effectLst/>
                          <a:latin typeface="+mn-lt"/>
                          <a:ea typeface="+mn-ea"/>
                          <a:cs typeface="+mn-cs"/>
                        </a:rPr>
                        <a:t>Play the game to learn about erosion</a:t>
                      </a:r>
                    </a:p>
                  </a:txBody>
                  <a:tcPr/>
                </a:tc>
                <a:tc>
                  <a:txBody>
                    <a:bodyPr/>
                    <a:lstStyle/>
                    <a:p>
                      <a:pPr lvl="0">
                        <a:buNone/>
                      </a:pPr>
                      <a:r>
                        <a:rPr lang="en-US" sz="1400" b="0" i="0" u="none" strike="noStrike" noProof="0" dirty="0">
                          <a:solidFill>
                            <a:schemeClr val="tx2"/>
                          </a:solidFill>
                          <a:latin typeface="+mn-lt"/>
                        </a:rPr>
                        <a:t>30 minutes</a:t>
                      </a:r>
                      <a:endParaRPr lang="en-US" sz="1400" dirty="0">
                        <a:solidFill>
                          <a:schemeClr val="tx2"/>
                        </a:solidFill>
                        <a:latin typeface="+mn-lt"/>
                      </a:endParaRPr>
                    </a:p>
                  </a:txBody>
                  <a:tcPr/>
                </a:tc>
                <a:extLst>
                  <a:ext uri="{0D108BD9-81ED-4DB2-BD59-A6C34878D82A}">
                    <a16:rowId xmlns:a16="http://schemas.microsoft.com/office/drawing/2014/main" val="3226929287"/>
                  </a:ext>
                </a:extLst>
              </a:tr>
              <a:tr h="3708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kern="1200" dirty="0">
                          <a:solidFill>
                            <a:schemeClr val="dk2"/>
                          </a:solidFill>
                          <a:effectLst/>
                          <a:latin typeface="+mn-lt"/>
                          <a:ea typeface="+mn-ea"/>
                          <a:cs typeface="+mn-cs"/>
                        </a:rPr>
                        <a:t>1.7: Preventing erosion</a:t>
                      </a:r>
                    </a:p>
                  </a:txBody>
                  <a:tcPr/>
                </a:tc>
                <a:tc>
                  <a:txBody>
                    <a:bodyPr/>
                    <a:lstStyle/>
                    <a:p>
                      <a:r>
                        <a:rPr lang="en-AU" sz="1500" kern="1200" dirty="0">
                          <a:solidFill>
                            <a:schemeClr val="dk2"/>
                          </a:solidFill>
                          <a:effectLst/>
                          <a:latin typeface="+mn-lt"/>
                          <a:ea typeface="+mn-ea"/>
                          <a:cs typeface="+mn-cs"/>
                        </a:rPr>
                        <a:t>Discuss ideas to prevent erosion and reduce turbidity</a:t>
                      </a:r>
                    </a:p>
                  </a:txBody>
                  <a:tcPr/>
                </a:tc>
                <a:tc>
                  <a:txBody>
                    <a:bodyPr/>
                    <a:lstStyle/>
                    <a:p>
                      <a:pPr lvl="0">
                        <a:buNone/>
                      </a:pPr>
                      <a:r>
                        <a:rPr lang="en-US" sz="1400" b="0" i="0" u="none" strike="noStrike" noProof="0" dirty="0">
                          <a:solidFill>
                            <a:schemeClr val="tx2"/>
                          </a:solidFill>
                          <a:latin typeface="+mn-lt"/>
                        </a:rPr>
                        <a:t>15 minutes</a:t>
                      </a:r>
                      <a:endParaRPr lang="en-US" sz="1400" dirty="0">
                        <a:solidFill>
                          <a:schemeClr val="tx2"/>
                        </a:solidFill>
                        <a:latin typeface="+mn-lt"/>
                      </a:endParaRPr>
                    </a:p>
                  </a:txBody>
                  <a:tcPr/>
                </a:tc>
                <a:extLst>
                  <a:ext uri="{0D108BD9-81ED-4DB2-BD59-A6C34878D82A}">
                    <a16:rowId xmlns:a16="http://schemas.microsoft.com/office/drawing/2014/main" val="3561663798"/>
                  </a:ext>
                </a:extLst>
              </a:tr>
            </a:tbl>
          </a:graphicData>
        </a:graphic>
      </p:graphicFrame>
      <p:sp>
        <p:nvSpPr>
          <p:cNvPr id="4" name="TextBox 3">
            <a:extLst>
              <a:ext uri="{FF2B5EF4-FFF2-40B4-BE49-F238E27FC236}">
                <a16:creationId xmlns:a16="http://schemas.microsoft.com/office/drawing/2014/main" id="{95CE904F-7609-0CE2-17BE-EBD2F1879084}"/>
              </a:ext>
            </a:extLst>
          </p:cNvPr>
          <p:cNvSpPr txBox="1"/>
          <p:nvPr/>
        </p:nvSpPr>
        <p:spPr>
          <a:xfrm>
            <a:off x="615270" y="1566191"/>
            <a:ext cx="1090005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t>The following is a suggested sequence of activities and time allocation. You might want to spend more or less time on specific sections depending on your class and their learning requirements. All resources can be edited to suit your teaching needs.</a:t>
            </a:r>
          </a:p>
        </p:txBody>
      </p:sp>
    </p:spTree>
    <p:extLst>
      <p:ext uri="{BB962C8B-B14F-4D97-AF65-F5344CB8AC3E}">
        <p14:creationId xmlns:p14="http://schemas.microsoft.com/office/powerpoint/2010/main" val="29816673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BBA15-C00A-1732-FF8D-8FCCE123FBF5}"/>
              </a:ext>
            </a:extLst>
          </p:cNvPr>
          <p:cNvSpPr>
            <a:spLocks noGrp="1"/>
          </p:cNvSpPr>
          <p:nvPr>
            <p:ph type="title"/>
          </p:nvPr>
        </p:nvSpPr>
        <p:spPr/>
        <p:txBody>
          <a:bodyPr/>
          <a:lstStyle/>
          <a:p>
            <a:r>
              <a:rPr lang="en-AU" dirty="0"/>
              <a:t>Teacher background information</a:t>
            </a:r>
          </a:p>
        </p:txBody>
      </p:sp>
      <p:sp>
        <p:nvSpPr>
          <p:cNvPr id="3" name="Content Placeholder 2">
            <a:extLst>
              <a:ext uri="{FF2B5EF4-FFF2-40B4-BE49-F238E27FC236}">
                <a16:creationId xmlns:a16="http://schemas.microsoft.com/office/drawing/2014/main" id="{44429870-B192-C0D2-FB1F-1F03E4F74A45}"/>
              </a:ext>
            </a:extLst>
          </p:cNvPr>
          <p:cNvSpPr>
            <a:spLocks noGrp="1"/>
          </p:cNvSpPr>
          <p:nvPr>
            <p:ph sz="half" idx="1"/>
          </p:nvPr>
        </p:nvSpPr>
        <p:spPr>
          <a:xfrm>
            <a:off x="602028" y="1981201"/>
            <a:ext cx="10439999" cy="3960000"/>
          </a:xfrm>
        </p:spPr>
        <p:txBody>
          <a:bodyPr/>
          <a:lstStyle/>
          <a:p>
            <a:r>
              <a:rPr lang="en-AU" dirty="0"/>
              <a:t>Key messages</a:t>
            </a:r>
          </a:p>
          <a:p>
            <a:pPr marL="285750" indent="-285750">
              <a:spcBef>
                <a:spcPts val="0"/>
              </a:spcBef>
              <a:buFont typeface="Arial,Sans-Serif"/>
              <a:buChar char="•"/>
            </a:pPr>
            <a:r>
              <a:rPr lang="en-AU" sz="1400" dirty="0">
                <a:solidFill>
                  <a:schemeClr val="tx1"/>
                </a:solidFill>
                <a:latin typeface="+mn-lt"/>
                <a:ea typeface="Verdana"/>
                <a:cs typeface="Segoe UI"/>
              </a:rPr>
              <a:t>Rivers and creeks are the backdrop to lots of recreational activities (walking the dog, riding a bike) and an important part of Melbourne’s liveability.</a:t>
            </a:r>
          </a:p>
          <a:p>
            <a:pPr marL="285750" indent="-285750">
              <a:spcBef>
                <a:spcPts val="0"/>
              </a:spcBef>
              <a:buFont typeface="Arial,Sans-Serif"/>
              <a:buChar char="•"/>
            </a:pPr>
            <a:r>
              <a:rPr lang="en-AU" sz="1400" dirty="0">
                <a:solidFill>
                  <a:schemeClr val="tx1"/>
                </a:solidFill>
                <a:latin typeface="+mn-lt"/>
                <a:ea typeface="Verdana"/>
                <a:cs typeface="Segoe UI"/>
              </a:rPr>
              <a:t>Our waterways support a diverse range of plant and animal life, including native fish, frogs and platypuses. They are worth looking after.</a:t>
            </a:r>
          </a:p>
          <a:p>
            <a:pPr marL="285750" indent="-285750">
              <a:spcBef>
                <a:spcPts val="0"/>
              </a:spcBef>
              <a:buFont typeface="Arial,Sans-Serif"/>
              <a:buChar char="•"/>
            </a:pPr>
            <a:r>
              <a:rPr lang="en-AU" sz="1400" dirty="0">
                <a:solidFill>
                  <a:schemeClr val="tx1"/>
                </a:solidFill>
                <a:latin typeface="+mn-lt"/>
                <a:ea typeface="Verdana"/>
                <a:cs typeface="Segoe UI"/>
              </a:rPr>
              <a:t>Reducing the amount of stormwater that can runoff in our city can improve waterway health.</a:t>
            </a:r>
          </a:p>
          <a:p>
            <a:pPr marL="285750" indent="-285750">
              <a:spcBef>
                <a:spcPts val="0"/>
              </a:spcBef>
              <a:buFont typeface="Arial,Sans-Serif"/>
              <a:buChar char="•"/>
            </a:pPr>
            <a:r>
              <a:rPr lang="en-AU" sz="1400" dirty="0">
                <a:solidFill>
                  <a:schemeClr val="tx1"/>
                </a:solidFill>
                <a:latin typeface="+mn-lt"/>
                <a:ea typeface="Verdana"/>
                <a:cs typeface="Segoe UI"/>
              </a:rPr>
              <a:t>Installing rainwater tanks or wetlands can help slow and reduce stormwater.</a:t>
            </a:r>
          </a:p>
          <a:p>
            <a:pPr marL="285750" indent="-285750">
              <a:spcBef>
                <a:spcPts val="0"/>
              </a:spcBef>
              <a:buFont typeface="Arial,Sans-Serif"/>
              <a:buChar char="•"/>
            </a:pPr>
            <a:endParaRPr lang="en-AU" sz="1400" dirty="0">
              <a:solidFill>
                <a:schemeClr val="tx1"/>
              </a:solidFill>
              <a:latin typeface="+mn-lt"/>
              <a:ea typeface="Verdana"/>
              <a:cs typeface="Segoe UI"/>
            </a:endParaRPr>
          </a:p>
          <a:p>
            <a:pPr>
              <a:spcBef>
                <a:spcPts val="0"/>
              </a:spcBef>
            </a:pPr>
            <a:r>
              <a:rPr lang="en-AU" sz="1400" dirty="0">
                <a:solidFill>
                  <a:schemeClr val="tx1"/>
                </a:solidFill>
                <a:effectLst/>
                <a:latin typeface="+mn-lt"/>
                <a:ea typeface="Calibri" panose="020F0502020204030204" pitchFamily="34" charset="0"/>
                <a:cs typeface="Times New Roman" panose="02020603050405020304" pitchFamily="18" charset="0"/>
              </a:rPr>
              <a:t>The following information is extracted from: Waterwatch Victoria </a:t>
            </a:r>
            <a:r>
              <a:rPr lang="en-AU" sz="1400" u="sng" dirty="0">
                <a:solidFill>
                  <a:srgbClr val="0000FF"/>
                </a:solidFill>
                <a:effectLst/>
                <a:latin typeface="+mn-lt"/>
                <a:ea typeface="Calibri" panose="020F0502020204030204" pitchFamily="34" charset="0"/>
                <a:cs typeface="Times New Roman" panose="02020603050405020304" pitchFamily="18" charset="0"/>
                <a:hlinkClick r:id="rId2"/>
              </a:rPr>
              <a:t>http://www.vic.waterwatch.org.au/monitoring-and-data/1011/</a:t>
            </a:r>
            <a:r>
              <a:rPr lang="en-AU" sz="1400" dirty="0">
                <a:effectLst/>
                <a:latin typeface="+mn-lt"/>
                <a:ea typeface="Calibri" panose="020F0502020204030204" pitchFamily="34" charset="0"/>
                <a:cs typeface="Times New Roman" panose="02020603050405020304" pitchFamily="18" charset="0"/>
              </a:rPr>
              <a:t> </a:t>
            </a:r>
            <a:r>
              <a:rPr lang="en-AU" sz="1400" dirty="0">
                <a:solidFill>
                  <a:schemeClr val="tx1"/>
                </a:solidFill>
                <a:effectLst/>
                <a:latin typeface="+mn-lt"/>
                <a:ea typeface="Calibri" panose="020F0502020204030204" pitchFamily="34" charset="0"/>
                <a:cs typeface="Times New Roman" panose="02020603050405020304" pitchFamily="18" charset="0"/>
              </a:rPr>
              <a:t>used with permission.</a:t>
            </a:r>
            <a:endParaRPr lang="en-AU" sz="1400" dirty="0">
              <a:solidFill>
                <a:schemeClr val="tx1"/>
              </a:solidFill>
              <a:latin typeface="+mn-lt"/>
              <a:ea typeface="Verdana"/>
              <a:cs typeface="Segoe UI"/>
            </a:endParaRPr>
          </a:p>
          <a:p>
            <a:pPr marL="285750" indent="-285750">
              <a:spcBef>
                <a:spcPts val="0"/>
              </a:spcBef>
              <a:buFont typeface="Arial,Sans-Serif"/>
              <a:buChar char="•"/>
            </a:pPr>
            <a:endParaRPr lang="en-AU" sz="1400" dirty="0">
              <a:solidFill>
                <a:schemeClr val="tx1"/>
              </a:solidFill>
              <a:latin typeface="+mn-lt"/>
              <a:ea typeface="Verdana"/>
              <a:cs typeface="Segoe UI"/>
            </a:endParaRPr>
          </a:p>
          <a:p>
            <a:pPr>
              <a:spcAft>
                <a:spcPts val="600"/>
              </a:spcAft>
            </a:pPr>
            <a:r>
              <a:rPr lang="en-AU" dirty="0"/>
              <a:t>Turbidity</a:t>
            </a:r>
          </a:p>
          <a:p>
            <a:pPr>
              <a:spcBef>
                <a:spcPts val="0"/>
              </a:spcBef>
              <a:spcAft>
                <a:spcPts val="600"/>
              </a:spcAft>
            </a:pPr>
            <a:r>
              <a:rPr lang="en-AU" sz="1400" dirty="0">
                <a:solidFill>
                  <a:schemeClr val="tx1"/>
                </a:solidFill>
                <a:latin typeface="+mn-lt"/>
                <a:ea typeface="Verdana"/>
                <a:cs typeface="Segoe UI"/>
              </a:rPr>
              <a:t>Turbidity is a measure of the clarity of water. As suspended particulate matter including clay, silt, detritus and plankton in the water increases, the clarity decreases and the water takes on a muddy appearance. Turbidity does not measure the quantity of suspended matter in the water. This is measured as suspended particulate matter (SPM), also called suspended solids (SS). While turbidity is not a direct measure SPM, they are highly correlated and turbidity can be used to indicate the likely effects of suspended matter.</a:t>
            </a:r>
          </a:p>
          <a:p>
            <a:pPr marL="285750" indent="-285750">
              <a:spcBef>
                <a:spcPts val="0"/>
              </a:spcBef>
              <a:buFont typeface="Arial,Sans-Serif"/>
              <a:buChar char="•"/>
            </a:pPr>
            <a:endParaRPr lang="en-AU" sz="1400" dirty="0">
              <a:solidFill>
                <a:schemeClr val="tx1"/>
              </a:solidFill>
              <a:latin typeface="+mn-lt"/>
              <a:ea typeface="Verdana"/>
              <a:cs typeface="Segoe UI"/>
            </a:endParaRPr>
          </a:p>
          <a:p>
            <a:endParaRPr lang="en-AU" dirty="0"/>
          </a:p>
          <a:p>
            <a:endParaRPr lang="en-AU" dirty="0"/>
          </a:p>
        </p:txBody>
      </p:sp>
    </p:spTree>
    <p:extLst>
      <p:ext uri="{BB962C8B-B14F-4D97-AF65-F5344CB8AC3E}">
        <p14:creationId xmlns:p14="http://schemas.microsoft.com/office/powerpoint/2010/main" val="3778623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BBA15-C00A-1732-FF8D-8FCCE123FBF5}"/>
              </a:ext>
            </a:extLst>
          </p:cNvPr>
          <p:cNvSpPr>
            <a:spLocks noGrp="1"/>
          </p:cNvSpPr>
          <p:nvPr>
            <p:ph type="title"/>
          </p:nvPr>
        </p:nvSpPr>
        <p:spPr/>
        <p:txBody>
          <a:bodyPr/>
          <a:lstStyle/>
          <a:p>
            <a:r>
              <a:rPr lang="en-AU" dirty="0"/>
              <a:t>Teacher background information</a:t>
            </a:r>
          </a:p>
        </p:txBody>
      </p:sp>
      <p:sp>
        <p:nvSpPr>
          <p:cNvPr id="3" name="Content Placeholder 2">
            <a:extLst>
              <a:ext uri="{FF2B5EF4-FFF2-40B4-BE49-F238E27FC236}">
                <a16:creationId xmlns:a16="http://schemas.microsoft.com/office/drawing/2014/main" id="{44429870-B192-C0D2-FB1F-1F03E4F74A45}"/>
              </a:ext>
            </a:extLst>
          </p:cNvPr>
          <p:cNvSpPr>
            <a:spLocks noGrp="1"/>
          </p:cNvSpPr>
          <p:nvPr>
            <p:ph sz="half" idx="1"/>
          </p:nvPr>
        </p:nvSpPr>
        <p:spPr>
          <a:xfrm>
            <a:off x="717970" y="1715387"/>
            <a:ext cx="10637602" cy="3960000"/>
          </a:xfrm>
        </p:spPr>
        <p:txBody>
          <a:bodyPr/>
          <a:lstStyle/>
          <a:p>
            <a:r>
              <a:rPr lang="en-AU" dirty="0"/>
              <a:t>How turbidity is measured</a:t>
            </a:r>
          </a:p>
          <a:p>
            <a:pPr>
              <a:spcBef>
                <a:spcPts val="0"/>
              </a:spcBef>
              <a:spcAft>
                <a:spcPts val="600"/>
              </a:spcAft>
            </a:pPr>
            <a:endParaRPr lang="en-AU" sz="1400" dirty="0">
              <a:solidFill>
                <a:schemeClr val="tx1"/>
              </a:solidFill>
              <a:latin typeface="+mn-lt"/>
              <a:ea typeface="Verdana"/>
              <a:cs typeface="Segoe UI"/>
            </a:endParaRPr>
          </a:p>
          <a:p>
            <a:pPr>
              <a:spcBef>
                <a:spcPts val="0"/>
              </a:spcBef>
              <a:spcAft>
                <a:spcPts val="600"/>
              </a:spcAft>
            </a:pPr>
            <a:r>
              <a:rPr lang="en-AU" sz="1400" dirty="0">
                <a:solidFill>
                  <a:schemeClr val="tx1"/>
                </a:solidFill>
                <a:latin typeface="+mn-lt"/>
                <a:ea typeface="Verdana"/>
                <a:cs typeface="Segoe UI"/>
              </a:rPr>
              <a:t>There are several ways turbidity can be measured but all relate to nephelometry, which is a measurement of the size and concentration of particles in water by analysis of light scattered by the water. The greater the scattering of light by suspended particles the greater the turbidity. The measurement unit for turbidity is the </a:t>
            </a:r>
            <a:r>
              <a:rPr lang="en-AU" sz="1400" dirty="0" err="1">
                <a:solidFill>
                  <a:schemeClr val="tx1"/>
                </a:solidFill>
                <a:latin typeface="+mn-lt"/>
                <a:ea typeface="Verdana"/>
                <a:cs typeface="Segoe UI"/>
              </a:rPr>
              <a:t>nephelomeric</a:t>
            </a:r>
            <a:r>
              <a:rPr lang="en-AU" sz="1400" dirty="0">
                <a:solidFill>
                  <a:schemeClr val="tx1"/>
                </a:solidFill>
                <a:latin typeface="+mn-lt"/>
                <a:ea typeface="Verdana"/>
                <a:cs typeface="Segoe UI"/>
              </a:rPr>
              <a:t> turbidity unit (NTU).</a:t>
            </a:r>
          </a:p>
          <a:p>
            <a:pPr>
              <a:spcBef>
                <a:spcPts val="0"/>
              </a:spcBef>
              <a:spcAft>
                <a:spcPts val="600"/>
              </a:spcAft>
            </a:pPr>
            <a:r>
              <a:rPr lang="en-AU" sz="1400" dirty="0">
                <a:solidFill>
                  <a:schemeClr val="tx1"/>
                </a:solidFill>
                <a:latin typeface="+mn-lt"/>
                <a:ea typeface="Verdana"/>
                <a:cs typeface="Segoe UI"/>
              </a:rPr>
              <a:t>Correlations between turbidity and SPM are difficult because differences in size, shape and composition of the suspended particles will affect reflective and absorbance characteristics and hence the scattering of light. Therefore, SPM and turbidity measures within a single site may show a reasonable correlation (as long as the sediment sources are consistent) but this correlation is unlikely to be transferrable to other sites.</a:t>
            </a:r>
          </a:p>
          <a:p>
            <a:pPr>
              <a:spcBef>
                <a:spcPts val="0"/>
              </a:spcBef>
              <a:spcAft>
                <a:spcPts val="600"/>
              </a:spcAft>
            </a:pPr>
            <a:r>
              <a:rPr lang="en-AU" sz="1400" dirty="0">
                <a:solidFill>
                  <a:schemeClr val="tx1"/>
                </a:solidFill>
                <a:latin typeface="+mn-lt"/>
                <a:ea typeface="Verdana"/>
                <a:cs typeface="Segoe UI"/>
              </a:rPr>
              <a:t>Turbidity should be measured as soon as a sample is taken, as suspended matter may stick to the walls of the container or bind together through physical and chemical processes (e.g. temperature).</a:t>
            </a:r>
          </a:p>
          <a:p>
            <a:pPr>
              <a:spcBef>
                <a:spcPts val="0"/>
              </a:spcBef>
              <a:spcAft>
                <a:spcPts val="600"/>
              </a:spcAft>
            </a:pPr>
            <a:r>
              <a:rPr lang="en-AU" sz="1400" dirty="0">
                <a:solidFill>
                  <a:schemeClr val="tx1"/>
                </a:solidFill>
                <a:latin typeface="+mn-lt"/>
                <a:ea typeface="Verdana"/>
                <a:cs typeface="Segoe UI"/>
              </a:rPr>
              <a:t>Turbidity tubes measure the absorbance of light rather than the scattering of light. While they will at times overestimate or underestimate turbidity and do not measure very low levels accurately, they are generally a good estimate of the true turbidity. The Secchi disk has been used extensively in the past to measure water clarity, particularly in deep water environments such as lakes. Secchi disks are not recommended for monitoring turbidity as there are no related water quality guidelines.</a:t>
            </a:r>
          </a:p>
          <a:p>
            <a:pPr>
              <a:spcBef>
                <a:spcPts val="0"/>
              </a:spcBef>
              <a:spcAft>
                <a:spcPts val="600"/>
              </a:spcAft>
            </a:pPr>
            <a:endParaRPr lang="en-AU" sz="1400" dirty="0">
              <a:solidFill>
                <a:schemeClr val="tx1"/>
              </a:solidFill>
              <a:latin typeface="+mn-lt"/>
              <a:ea typeface="Verdana"/>
              <a:cs typeface="Segoe UI"/>
            </a:endParaRPr>
          </a:p>
          <a:p>
            <a:endParaRPr lang="en-AU" dirty="0"/>
          </a:p>
          <a:p>
            <a:endParaRPr lang="en-AU" dirty="0"/>
          </a:p>
        </p:txBody>
      </p:sp>
    </p:spTree>
    <p:extLst>
      <p:ext uri="{BB962C8B-B14F-4D97-AF65-F5344CB8AC3E}">
        <p14:creationId xmlns:p14="http://schemas.microsoft.com/office/powerpoint/2010/main" val="22630709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BBA15-C00A-1732-FF8D-8FCCE123FBF5}"/>
              </a:ext>
            </a:extLst>
          </p:cNvPr>
          <p:cNvSpPr>
            <a:spLocks noGrp="1"/>
          </p:cNvSpPr>
          <p:nvPr>
            <p:ph type="title"/>
          </p:nvPr>
        </p:nvSpPr>
        <p:spPr/>
        <p:txBody>
          <a:bodyPr/>
          <a:lstStyle/>
          <a:p>
            <a:r>
              <a:rPr lang="en-AU" dirty="0"/>
              <a:t>Teacher background information</a:t>
            </a:r>
          </a:p>
        </p:txBody>
      </p:sp>
      <p:sp>
        <p:nvSpPr>
          <p:cNvPr id="3" name="Content Placeholder 2">
            <a:extLst>
              <a:ext uri="{FF2B5EF4-FFF2-40B4-BE49-F238E27FC236}">
                <a16:creationId xmlns:a16="http://schemas.microsoft.com/office/drawing/2014/main" id="{44429870-B192-C0D2-FB1F-1F03E4F74A45}"/>
              </a:ext>
            </a:extLst>
          </p:cNvPr>
          <p:cNvSpPr>
            <a:spLocks noGrp="1"/>
          </p:cNvSpPr>
          <p:nvPr>
            <p:ph sz="half" idx="1"/>
          </p:nvPr>
        </p:nvSpPr>
        <p:spPr>
          <a:xfrm>
            <a:off x="602032" y="1704755"/>
            <a:ext cx="10700377" cy="3960000"/>
          </a:xfrm>
        </p:spPr>
        <p:txBody>
          <a:bodyPr/>
          <a:lstStyle/>
          <a:p>
            <a:r>
              <a:rPr lang="en-AU" dirty="0"/>
              <a:t>Sources of turbidity</a:t>
            </a:r>
          </a:p>
          <a:p>
            <a:pPr>
              <a:spcBef>
                <a:spcPts val="0"/>
              </a:spcBef>
              <a:spcAft>
                <a:spcPts val="600"/>
              </a:spcAft>
            </a:pPr>
            <a:endParaRPr lang="en-AU" sz="1400" dirty="0">
              <a:solidFill>
                <a:schemeClr val="tx1"/>
              </a:solidFill>
              <a:latin typeface="+mn-lt"/>
              <a:ea typeface="Verdana"/>
              <a:cs typeface="Segoe UI"/>
            </a:endParaRPr>
          </a:p>
          <a:p>
            <a:pPr>
              <a:spcBef>
                <a:spcPts val="0"/>
              </a:spcBef>
              <a:spcAft>
                <a:spcPts val="600"/>
              </a:spcAft>
            </a:pPr>
            <a:r>
              <a:rPr lang="en-AU" sz="1400" dirty="0">
                <a:solidFill>
                  <a:schemeClr val="tx1"/>
                </a:solidFill>
                <a:latin typeface="+mn-lt"/>
                <a:ea typeface="Verdana"/>
                <a:cs typeface="Segoe UI"/>
              </a:rPr>
              <a:t>Most of the sediment in rivers and streams comes from catchment and stream bank erosion. Sediment entering waterways is a natural process but human land use can result in excessive quantities entering waterways. Agriculture, forestry and housing developments can all lead to extensive soil disturbance, erosion and sediment runoff to rivers and streams. Unsealed roads can also contribute substantial quantities of sediment to waterways. Carp, an introduced pest fish species, can increase the mobilisation of sediment due to its habit of digging in stream sediments and dislodging macrophytes, resulting in unstable stream beds.</a:t>
            </a:r>
          </a:p>
          <a:p>
            <a:pPr>
              <a:spcBef>
                <a:spcPts val="0"/>
              </a:spcBef>
              <a:spcAft>
                <a:spcPts val="600"/>
              </a:spcAft>
            </a:pPr>
            <a:r>
              <a:rPr lang="en-AU" sz="1400" dirty="0">
                <a:solidFill>
                  <a:schemeClr val="tx1"/>
                </a:solidFill>
                <a:latin typeface="+mn-lt"/>
                <a:ea typeface="Verdana"/>
                <a:cs typeface="Segoe UI"/>
              </a:rPr>
              <a:t>Other sources of sediment include sewage effluent discharges, industrial discharges, septic tank discharges and destabilisation of bed and banks after the removal of snags and macrophytes.</a:t>
            </a:r>
          </a:p>
          <a:p>
            <a:pPr>
              <a:spcBef>
                <a:spcPts val="0"/>
              </a:spcBef>
              <a:spcAft>
                <a:spcPts val="600"/>
              </a:spcAft>
            </a:pPr>
            <a:endParaRPr lang="en-AU" sz="1400" dirty="0">
              <a:solidFill>
                <a:schemeClr val="tx1"/>
              </a:solidFill>
              <a:latin typeface="+mn-lt"/>
              <a:ea typeface="Verdana"/>
              <a:cs typeface="Segoe UI"/>
            </a:endParaRPr>
          </a:p>
          <a:p>
            <a:pPr>
              <a:spcAft>
                <a:spcPts val="600"/>
              </a:spcAft>
            </a:pPr>
            <a:r>
              <a:rPr lang="en-AU" dirty="0"/>
              <a:t>Natural variation</a:t>
            </a:r>
          </a:p>
          <a:p>
            <a:pPr>
              <a:spcBef>
                <a:spcPts val="600"/>
              </a:spcBef>
              <a:spcAft>
                <a:spcPts val="600"/>
              </a:spcAft>
            </a:pPr>
            <a:r>
              <a:rPr lang="en-AU" sz="1400" dirty="0">
                <a:solidFill>
                  <a:schemeClr val="tx1"/>
                </a:solidFill>
                <a:effectLst/>
                <a:latin typeface="+mn-lt"/>
                <a:ea typeface="Calibri" panose="020F0502020204030204" pitchFamily="34" charset="0"/>
                <a:cs typeface="Times New Roman" panose="02020603050405020304" pitchFamily="18" charset="0"/>
              </a:rPr>
              <a:t>Levels of turbidity in water will vary depending on the physical and chemical activities in the river. Typically, turbidity levels increase from headwaters to lowlands. The old geology and associated high levels of clays result in naturally higher levels of turbidity in our rivers and streams compared to those overseas. Extensive clearing has made Australian soils more prone to erosion, increasing sediment loads and turbidity.</a:t>
            </a:r>
          </a:p>
          <a:p>
            <a:pPr>
              <a:spcBef>
                <a:spcPts val="600"/>
              </a:spcBef>
              <a:spcAft>
                <a:spcPts val="600"/>
              </a:spcAft>
            </a:pPr>
            <a:r>
              <a:rPr lang="en-AU" sz="1400" dirty="0">
                <a:solidFill>
                  <a:schemeClr val="tx1"/>
                </a:solidFill>
                <a:effectLst/>
                <a:latin typeface="+mn-lt"/>
                <a:ea typeface="Calibri" panose="020F0502020204030204" pitchFamily="34" charset="0"/>
                <a:cs typeface="Times New Roman" panose="02020603050405020304" pitchFamily="18" charset="0"/>
              </a:rPr>
              <a:t>Turbidity levels vary over time. High flows (whether seasonal or episodic) are typically associated with increased inputs of sediment. If storms follow bushfires, even higher sediment loads can be expected.</a:t>
            </a:r>
          </a:p>
          <a:p>
            <a:pPr>
              <a:spcBef>
                <a:spcPts val="0"/>
              </a:spcBef>
              <a:spcAft>
                <a:spcPts val="600"/>
              </a:spcAft>
            </a:pPr>
            <a:endParaRPr lang="en-AU" sz="1400" dirty="0">
              <a:solidFill>
                <a:schemeClr val="tx1"/>
              </a:solidFill>
              <a:latin typeface="+mn-lt"/>
              <a:ea typeface="Verdana"/>
              <a:cs typeface="Segoe UI"/>
            </a:endParaRPr>
          </a:p>
          <a:p>
            <a:pPr>
              <a:spcBef>
                <a:spcPts val="0"/>
              </a:spcBef>
              <a:spcAft>
                <a:spcPts val="600"/>
              </a:spcAft>
            </a:pPr>
            <a:endParaRPr lang="en-AU" sz="1400" dirty="0">
              <a:solidFill>
                <a:schemeClr val="tx1"/>
              </a:solidFill>
              <a:latin typeface="+mn-lt"/>
              <a:ea typeface="Verdana"/>
              <a:cs typeface="Segoe UI"/>
            </a:endParaRPr>
          </a:p>
          <a:p>
            <a:endParaRPr lang="en-AU" dirty="0"/>
          </a:p>
          <a:p>
            <a:endParaRPr lang="en-AU" dirty="0"/>
          </a:p>
        </p:txBody>
      </p:sp>
    </p:spTree>
    <p:extLst>
      <p:ext uri="{BB962C8B-B14F-4D97-AF65-F5344CB8AC3E}">
        <p14:creationId xmlns:p14="http://schemas.microsoft.com/office/powerpoint/2010/main" val="39996162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4B829D82-CED6-7D1B-8B03-C1F3929722C1}"/>
              </a:ext>
            </a:extLst>
          </p:cNvPr>
          <p:cNvSpPr>
            <a:spLocks noGrp="1"/>
          </p:cNvSpPr>
          <p:nvPr>
            <p:ph type="subTitle" idx="1"/>
          </p:nvPr>
        </p:nvSpPr>
        <p:spPr>
          <a:xfrm>
            <a:off x="1068388" y="2159000"/>
            <a:ext cx="5038725" cy="468313"/>
          </a:xfrm>
        </p:spPr>
        <p:txBody>
          <a:bodyPr/>
          <a:lstStyle/>
          <a:p>
            <a:r>
              <a:rPr lang="en-AU" dirty="0"/>
              <a:t>A waterway investigation</a:t>
            </a:r>
          </a:p>
        </p:txBody>
      </p:sp>
      <p:sp>
        <p:nvSpPr>
          <p:cNvPr id="3" name="Title 2">
            <a:extLst>
              <a:ext uri="{FF2B5EF4-FFF2-40B4-BE49-F238E27FC236}">
                <a16:creationId xmlns:a16="http://schemas.microsoft.com/office/drawing/2014/main" id="{F12A0260-6F89-7C19-2A19-CF3B28830856}"/>
              </a:ext>
            </a:extLst>
          </p:cNvPr>
          <p:cNvSpPr>
            <a:spLocks noGrp="1"/>
          </p:cNvSpPr>
          <p:nvPr>
            <p:ph type="title"/>
          </p:nvPr>
        </p:nvSpPr>
        <p:spPr>
          <a:xfrm>
            <a:off x="1067698" y="2936665"/>
            <a:ext cx="7200000" cy="1260000"/>
          </a:xfrm>
          <a:noFill/>
        </p:spPr>
        <p:txBody>
          <a:bodyPr/>
          <a:lstStyle/>
          <a:p>
            <a:r>
              <a:rPr lang="en-AU" dirty="0"/>
              <a:t>Turbidity and erosion</a:t>
            </a:r>
          </a:p>
        </p:txBody>
      </p:sp>
      <p:pic>
        <p:nvPicPr>
          <p:cNvPr id="12" name="Picture Placeholder 11" descr="A river with rocks and trees&#10;&#10;Description automatically generated">
            <a:extLst>
              <a:ext uri="{FF2B5EF4-FFF2-40B4-BE49-F238E27FC236}">
                <a16:creationId xmlns:a16="http://schemas.microsoft.com/office/drawing/2014/main" id="{9C6C99A1-D8B7-D8C6-5FEB-744BA0448370}"/>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31216" b="31216"/>
          <a:stretch>
            <a:fillRect/>
          </a:stretch>
        </p:blipFill>
        <p:spPr/>
      </p:pic>
    </p:spTree>
    <p:extLst>
      <p:ext uri="{BB962C8B-B14F-4D97-AF65-F5344CB8AC3E}">
        <p14:creationId xmlns:p14="http://schemas.microsoft.com/office/powerpoint/2010/main" val="21479528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979F22-EBDD-0D0A-6F0B-E9C94236557A}"/>
              </a:ext>
            </a:extLst>
          </p:cNvPr>
          <p:cNvSpPr>
            <a:spLocks noGrp="1"/>
          </p:cNvSpPr>
          <p:nvPr>
            <p:ph type="title"/>
          </p:nvPr>
        </p:nvSpPr>
        <p:spPr>
          <a:xfrm>
            <a:off x="228300" y="2230576"/>
            <a:ext cx="10440000" cy="900000"/>
          </a:xfrm>
        </p:spPr>
        <p:txBody>
          <a:bodyPr/>
          <a:lstStyle/>
          <a:p>
            <a:r>
              <a:rPr lang="en-AU" dirty="0"/>
              <a:t>Learning outcomes</a:t>
            </a:r>
          </a:p>
        </p:txBody>
      </p:sp>
      <p:sp>
        <p:nvSpPr>
          <p:cNvPr id="4" name="TextBox 3">
            <a:extLst>
              <a:ext uri="{FF2B5EF4-FFF2-40B4-BE49-F238E27FC236}">
                <a16:creationId xmlns:a16="http://schemas.microsoft.com/office/drawing/2014/main" id="{A3FDD092-ACE0-7FF4-4085-8238BA02C520}"/>
              </a:ext>
            </a:extLst>
          </p:cNvPr>
          <p:cNvSpPr txBox="1"/>
          <p:nvPr/>
        </p:nvSpPr>
        <p:spPr>
          <a:xfrm>
            <a:off x="1727200" y="3429000"/>
            <a:ext cx="8737600" cy="1477328"/>
          </a:xfrm>
          <a:prstGeom prst="rect">
            <a:avLst/>
          </a:prstGeom>
          <a:noFill/>
        </p:spPr>
        <p:txBody>
          <a:bodyPr wrap="square">
            <a:spAutoFit/>
          </a:bodyPr>
          <a:lstStyle/>
          <a:p>
            <a:pPr marL="685800" indent="-685800" fontAlgn="base">
              <a:lnSpc>
                <a:spcPct val="90000"/>
              </a:lnSpc>
              <a:spcBef>
                <a:spcPct val="0"/>
              </a:spcBef>
              <a:buFont typeface="Arial" panose="020B0604020202020204" pitchFamily="34" charset="0"/>
              <a:buChar char="•"/>
            </a:pPr>
            <a:r>
              <a:rPr lang="en-AU" sz="2000" dirty="0">
                <a:solidFill>
                  <a:schemeClr val="bg1"/>
                </a:solidFill>
                <a:latin typeface="VAG Rounded Next Medium" panose="020F0602020203020204" pitchFamily="34" charset="0"/>
                <a:ea typeface="+mj-ea"/>
                <a:cs typeface="+mj-cs"/>
              </a:rPr>
              <a:t>Describe the importance of waterways and how they have shaped Melbourne's environment </a:t>
            </a:r>
          </a:p>
          <a:p>
            <a:pPr marL="685800" indent="-685800" fontAlgn="base">
              <a:lnSpc>
                <a:spcPct val="90000"/>
              </a:lnSpc>
              <a:spcBef>
                <a:spcPct val="0"/>
              </a:spcBef>
              <a:buFont typeface="Arial" panose="020B0604020202020204" pitchFamily="34" charset="0"/>
              <a:buChar char="•"/>
            </a:pPr>
            <a:r>
              <a:rPr lang="en-AU" sz="2000" dirty="0">
                <a:solidFill>
                  <a:schemeClr val="bg1"/>
                </a:solidFill>
                <a:latin typeface="VAG Rounded Next Medium" panose="020F0602020203020204" pitchFamily="34" charset="0"/>
                <a:ea typeface="+mj-ea"/>
                <a:cs typeface="+mj-cs"/>
              </a:rPr>
              <a:t>Describe how waterway environments - habitats are changed and managed by people </a:t>
            </a:r>
          </a:p>
          <a:p>
            <a:pPr marL="685800" indent="-685800" fontAlgn="base">
              <a:lnSpc>
                <a:spcPct val="90000"/>
              </a:lnSpc>
              <a:spcBef>
                <a:spcPct val="0"/>
              </a:spcBef>
              <a:buFont typeface="Arial" panose="020B0604020202020204" pitchFamily="34" charset="0"/>
              <a:buChar char="•"/>
            </a:pPr>
            <a:r>
              <a:rPr lang="en-AU" sz="2000" dirty="0">
                <a:solidFill>
                  <a:schemeClr val="bg1"/>
                </a:solidFill>
                <a:latin typeface="VAG Rounded Next Medium" panose="020F0602020203020204" pitchFamily="34" charset="0"/>
                <a:ea typeface="+mj-ea"/>
                <a:cs typeface="+mj-cs"/>
              </a:rPr>
              <a:t>Identify the physical conditions of aquatic habitats </a:t>
            </a:r>
          </a:p>
        </p:txBody>
      </p:sp>
    </p:spTree>
    <p:extLst>
      <p:ext uri="{BB962C8B-B14F-4D97-AF65-F5344CB8AC3E}">
        <p14:creationId xmlns:p14="http://schemas.microsoft.com/office/powerpoint/2010/main" val="12374538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4F673-6059-B844-96DB-D2981E9CB2CB}"/>
              </a:ext>
            </a:extLst>
          </p:cNvPr>
          <p:cNvSpPr>
            <a:spLocks noGrp="1"/>
          </p:cNvSpPr>
          <p:nvPr>
            <p:ph type="title"/>
          </p:nvPr>
        </p:nvSpPr>
        <p:spPr>
          <a:xfrm>
            <a:off x="602031" y="274868"/>
            <a:ext cx="10440000" cy="900000"/>
          </a:xfrm>
        </p:spPr>
        <p:txBody>
          <a:bodyPr anchor="ctr">
            <a:normAutofit/>
          </a:bodyPr>
          <a:lstStyle/>
          <a:p>
            <a:r>
              <a:rPr lang="en-AU" dirty="0"/>
              <a:t>1.1 Introduction </a:t>
            </a:r>
          </a:p>
        </p:txBody>
      </p:sp>
      <p:sp>
        <p:nvSpPr>
          <p:cNvPr id="3" name="Content Placeholder 2">
            <a:extLst>
              <a:ext uri="{FF2B5EF4-FFF2-40B4-BE49-F238E27FC236}">
                <a16:creationId xmlns:a16="http://schemas.microsoft.com/office/drawing/2014/main" id="{7F8170BA-4DB1-2E05-4240-1AF13EB35BDC}"/>
              </a:ext>
            </a:extLst>
          </p:cNvPr>
          <p:cNvSpPr>
            <a:spLocks noGrp="1"/>
          </p:cNvSpPr>
          <p:nvPr>
            <p:ph sz="half" idx="1"/>
          </p:nvPr>
        </p:nvSpPr>
        <p:spPr>
          <a:xfrm>
            <a:off x="602031" y="1769876"/>
            <a:ext cx="5400000" cy="5003064"/>
          </a:xfrm>
        </p:spPr>
        <p:txBody>
          <a:bodyPr>
            <a:normAutofit fontScale="62500" lnSpcReduction="20000"/>
          </a:bodyPr>
          <a:lstStyle/>
          <a:p>
            <a:pPr>
              <a:lnSpc>
                <a:spcPct val="125000"/>
              </a:lnSpc>
              <a:spcAft>
                <a:spcPts val="600"/>
              </a:spcAft>
            </a:pPr>
            <a:r>
              <a:rPr lang="en-AU" sz="2900" dirty="0"/>
              <a:t>Water may flow directly into a waterway, over land as run-off or through drains as stormwater. This water can collect silt, clay or soil particles and become a significant contributor to waterway pollution. </a:t>
            </a:r>
          </a:p>
          <a:p>
            <a:pPr>
              <a:lnSpc>
                <a:spcPct val="125000"/>
              </a:lnSpc>
              <a:spcAft>
                <a:spcPts val="600"/>
              </a:spcAft>
            </a:pPr>
            <a:r>
              <a:rPr lang="en-AU" sz="2900" dirty="0"/>
              <a:t>An increase in turbidity results in: </a:t>
            </a:r>
          </a:p>
          <a:p>
            <a:pPr marL="457200" indent="-457200">
              <a:lnSpc>
                <a:spcPct val="125000"/>
              </a:lnSpc>
              <a:buFont typeface="Arial" panose="020B0604020202020204" pitchFamily="34" charset="0"/>
              <a:buChar char="•"/>
            </a:pPr>
            <a:r>
              <a:rPr lang="en-AU" sz="2900" dirty="0"/>
              <a:t>a decrease in the water clarity</a:t>
            </a:r>
          </a:p>
          <a:p>
            <a:pPr marL="457200" indent="-457200">
              <a:lnSpc>
                <a:spcPct val="125000"/>
              </a:lnSpc>
              <a:buFont typeface="Arial" panose="020B0604020202020204" pitchFamily="34" charset="0"/>
              <a:buChar char="•"/>
            </a:pPr>
            <a:r>
              <a:rPr lang="en-AU" sz="2900" dirty="0"/>
              <a:t>harmful effects on aquatic animals and plants. </a:t>
            </a:r>
          </a:p>
          <a:p>
            <a:pPr>
              <a:lnSpc>
                <a:spcPct val="125000"/>
              </a:lnSpc>
            </a:pPr>
            <a:endParaRPr lang="en-AU" sz="2900" dirty="0"/>
          </a:p>
          <a:p>
            <a:pPr>
              <a:lnSpc>
                <a:spcPct val="125000"/>
              </a:lnSpc>
              <a:spcAft>
                <a:spcPts val="600"/>
              </a:spcAft>
            </a:pPr>
            <a:r>
              <a:rPr lang="en-AU" sz="2900" dirty="0"/>
              <a:t>Identifying the causes and effects of increased turbidity in our rivers and creeks, helps us understand and appreciate the influences of our own actions on waterway health.</a:t>
            </a:r>
          </a:p>
          <a:p>
            <a:pPr>
              <a:lnSpc>
                <a:spcPct val="95000"/>
              </a:lnSpc>
              <a:spcBef>
                <a:spcPts val="1000"/>
              </a:spcBef>
              <a:spcAft>
                <a:spcPts val="600"/>
              </a:spcAft>
            </a:pPr>
            <a:endParaRPr lang="en-AU" sz="2200" dirty="0">
              <a:latin typeface="+mn-lt"/>
            </a:endParaRPr>
          </a:p>
          <a:p>
            <a:pPr>
              <a:lnSpc>
                <a:spcPct val="95000"/>
              </a:lnSpc>
              <a:spcBef>
                <a:spcPts val="1000"/>
              </a:spcBef>
              <a:spcAft>
                <a:spcPts val="600"/>
              </a:spcAft>
            </a:pPr>
            <a:r>
              <a:rPr lang="en-AU" sz="2200" dirty="0">
                <a:effectLst/>
                <a:latin typeface="+mn-lt"/>
              </a:rPr>
              <a:t>Clarity: how clear the water is</a:t>
            </a:r>
          </a:p>
          <a:p>
            <a:pPr>
              <a:lnSpc>
                <a:spcPct val="95000"/>
              </a:lnSpc>
              <a:spcBef>
                <a:spcPts val="1000"/>
              </a:spcBef>
              <a:spcAft>
                <a:spcPts val="600"/>
              </a:spcAft>
            </a:pPr>
            <a:endParaRPr lang="en-AU" sz="2000" dirty="0">
              <a:effectLst/>
            </a:endParaRPr>
          </a:p>
        </p:txBody>
      </p:sp>
      <p:pic>
        <p:nvPicPr>
          <p:cNvPr id="19" name="Picture Placeholder 9" descr="A platypus with its mouth open">
            <a:extLst>
              <a:ext uri="{FF2B5EF4-FFF2-40B4-BE49-F238E27FC236}">
                <a16:creationId xmlns:a16="http://schemas.microsoft.com/office/drawing/2014/main" id="{AA3D1425-C19E-1A78-3964-037C9F13D637}"/>
              </a:ext>
            </a:extLst>
          </p:cNvPr>
          <p:cNvPicPr>
            <a:picLocks noChangeAspect="1"/>
          </p:cNvPicPr>
          <p:nvPr/>
        </p:nvPicPr>
        <p:blipFill>
          <a:blip r:embed="rId3">
            <a:extLst>
              <a:ext uri="{28A0092B-C50C-407E-A947-70E740481C1C}">
                <a14:useLocalDpi xmlns:a14="http://schemas.microsoft.com/office/drawing/2010/main" val="0"/>
              </a:ext>
            </a:extLst>
          </a:blip>
          <a:srcRect l="3704" r="3704"/>
          <a:stretch>
            <a:fillRect/>
          </a:stretch>
        </p:blipFill>
        <p:spPr>
          <a:xfrm>
            <a:off x="6356065" y="1888067"/>
            <a:ext cx="5400000" cy="4356000"/>
          </a:xfrm>
          <a:prstGeom prst="roundRect">
            <a:avLst>
              <a:gd name="adj" fmla="val 3353"/>
            </a:avLst>
          </a:prstGeom>
        </p:spPr>
      </p:pic>
    </p:spTree>
    <p:extLst>
      <p:ext uri="{BB962C8B-B14F-4D97-AF65-F5344CB8AC3E}">
        <p14:creationId xmlns:p14="http://schemas.microsoft.com/office/powerpoint/2010/main" val="40653027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4F673-6059-B844-96DB-D2981E9CB2CB}"/>
              </a:ext>
            </a:extLst>
          </p:cNvPr>
          <p:cNvSpPr>
            <a:spLocks noGrp="1"/>
          </p:cNvSpPr>
          <p:nvPr>
            <p:ph type="title"/>
          </p:nvPr>
        </p:nvSpPr>
        <p:spPr>
          <a:xfrm>
            <a:off x="602031" y="274868"/>
            <a:ext cx="10440000" cy="900000"/>
          </a:xfrm>
        </p:spPr>
        <p:txBody>
          <a:bodyPr anchor="ctr">
            <a:normAutofit/>
          </a:bodyPr>
          <a:lstStyle/>
          <a:p>
            <a:r>
              <a:rPr lang="en-AU" dirty="0"/>
              <a:t>1.2: Turbidity</a:t>
            </a:r>
          </a:p>
        </p:txBody>
      </p:sp>
      <p:sp>
        <p:nvSpPr>
          <p:cNvPr id="3" name="Content Placeholder 2">
            <a:extLst>
              <a:ext uri="{FF2B5EF4-FFF2-40B4-BE49-F238E27FC236}">
                <a16:creationId xmlns:a16="http://schemas.microsoft.com/office/drawing/2014/main" id="{7F8170BA-4DB1-2E05-4240-1AF13EB35BDC}"/>
              </a:ext>
            </a:extLst>
          </p:cNvPr>
          <p:cNvSpPr>
            <a:spLocks noGrp="1"/>
          </p:cNvSpPr>
          <p:nvPr>
            <p:ph sz="half" idx="1"/>
          </p:nvPr>
        </p:nvSpPr>
        <p:spPr>
          <a:xfrm>
            <a:off x="507091" y="2179201"/>
            <a:ext cx="5400000" cy="3960000"/>
          </a:xfrm>
        </p:spPr>
        <p:txBody>
          <a:bodyPr>
            <a:normAutofit/>
          </a:bodyPr>
          <a:lstStyle/>
          <a:p>
            <a:pPr marL="342900" lvl="0" indent="-342900">
              <a:lnSpc>
                <a:spcPct val="95000"/>
              </a:lnSpc>
              <a:spcBef>
                <a:spcPts val="1200"/>
              </a:spcBef>
              <a:spcAft>
                <a:spcPts val="600"/>
              </a:spcAft>
              <a:buFont typeface="+mj-lt"/>
              <a:buAutoNum type="arabicPeriod"/>
            </a:pPr>
            <a:r>
              <a:rPr lang="en-AU" sz="2800" b="0" dirty="0">
                <a:effectLst/>
              </a:rPr>
              <a:t>Why are some rivers and creeks clear and others murky? </a:t>
            </a:r>
          </a:p>
          <a:p>
            <a:pPr marL="342900" lvl="0" indent="-342900">
              <a:lnSpc>
                <a:spcPct val="95000"/>
              </a:lnSpc>
              <a:spcBef>
                <a:spcPts val="1200"/>
              </a:spcBef>
              <a:spcAft>
                <a:spcPts val="600"/>
              </a:spcAft>
              <a:buFont typeface="+mj-lt"/>
              <a:buAutoNum type="arabicPeriod"/>
            </a:pPr>
            <a:r>
              <a:rPr lang="en-AU" sz="2800" dirty="0"/>
              <a:t>W</a:t>
            </a:r>
            <a:r>
              <a:rPr lang="en-AU" sz="2800" b="0" dirty="0">
                <a:effectLst/>
              </a:rPr>
              <a:t>hat might contribute to waterway clarity?</a:t>
            </a:r>
            <a:endParaRPr lang="en-AU" sz="2800" dirty="0"/>
          </a:p>
        </p:txBody>
      </p:sp>
      <p:sp>
        <p:nvSpPr>
          <p:cNvPr id="4" name="Content Placeholder 3">
            <a:extLst>
              <a:ext uri="{FF2B5EF4-FFF2-40B4-BE49-F238E27FC236}">
                <a16:creationId xmlns:a16="http://schemas.microsoft.com/office/drawing/2014/main" id="{085F3114-058D-D057-76F2-760BCB16A453}"/>
              </a:ext>
            </a:extLst>
          </p:cNvPr>
          <p:cNvSpPr>
            <a:spLocks noGrp="1"/>
          </p:cNvSpPr>
          <p:nvPr>
            <p:ph sz="half" idx="2"/>
          </p:nvPr>
        </p:nvSpPr>
        <p:spPr>
          <a:xfrm>
            <a:off x="6189969" y="1981201"/>
            <a:ext cx="5400000" cy="3960000"/>
          </a:xfrm>
        </p:spPr>
        <p:txBody>
          <a:bodyPr>
            <a:normAutofit/>
          </a:bodyPr>
          <a:lstStyle/>
          <a:p>
            <a:pPr lvl="0">
              <a:lnSpc>
                <a:spcPct val="95000"/>
              </a:lnSpc>
              <a:spcBef>
                <a:spcPts val="1200"/>
              </a:spcBef>
              <a:spcAft>
                <a:spcPts val="600"/>
              </a:spcAft>
            </a:pPr>
            <a:endParaRPr lang="en-AU" sz="2100" b="1" dirty="0">
              <a:effectLst/>
            </a:endParaRPr>
          </a:p>
        </p:txBody>
      </p:sp>
      <p:pic>
        <p:nvPicPr>
          <p:cNvPr id="5" name="Picture Placeholder 13" descr="A stream in a forest">
            <a:extLst>
              <a:ext uri="{FF2B5EF4-FFF2-40B4-BE49-F238E27FC236}">
                <a16:creationId xmlns:a16="http://schemas.microsoft.com/office/drawing/2014/main" id="{092F64FB-377B-A454-31A8-A6B6C7BFBDCF}"/>
              </a:ext>
            </a:extLst>
          </p:cNvPr>
          <p:cNvPicPr>
            <a:picLocks noChangeAspect="1"/>
          </p:cNvPicPr>
          <p:nvPr/>
        </p:nvPicPr>
        <p:blipFill>
          <a:blip r:embed="rId3">
            <a:extLst>
              <a:ext uri="{28A0092B-C50C-407E-A947-70E740481C1C}">
                <a14:useLocalDpi xmlns:a14="http://schemas.microsoft.com/office/drawing/2010/main" val="0"/>
              </a:ext>
            </a:extLst>
          </a:blip>
          <a:srcRect t="19753" b="19753"/>
          <a:stretch>
            <a:fillRect/>
          </a:stretch>
        </p:blipFill>
        <p:spPr>
          <a:xfrm>
            <a:off x="6189969" y="1783201"/>
            <a:ext cx="5400000" cy="4356000"/>
          </a:xfrm>
          <a:prstGeom prst="roundRect">
            <a:avLst>
              <a:gd name="adj" fmla="val 3353"/>
            </a:avLst>
          </a:prstGeom>
        </p:spPr>
      </p:pic>
    </p:spTree>
    <p:extLst>
      <p:ext uri="{BB962C8B-B14F-4D97-AF65-F5344CB8AC3E}">
        <p14:creationId xmlns:p14="http://schemas.microsoft.com/office/powerpoint/2010/main" val="4224832901"/>
      </p:ext>
    </p:extLst>
  </p:cSld>
  <p:clrMapOvr>
    <a:masterClrMapping/>
  </p:clrMapOvr>
</p:sld>
</file>

<file path=ppt/theme/theme1.xml><?xml version="1.0" encoding="utf-8"?>
<a:theme xmlns:a="http://schemas.openxmlformats.org/drawingml/2006/main" name="Melbourne Water">
  <a:themeElements>
    <a:clrScheme name="Melbourne Water">
      <a:dk1>
        <a:sysClr val="windowText" lastClr="000000"/>
      </a:dk1>
      <a:lt1>
        <a:sysClr val="window" lastClr="FFFFFF"/>
      </a:lt1>
      <a:dk2>
        <a:srgbClr val="1B3751"/>
      </a:dk2>
      <a:lt2>
        <a:srgbClr val="FFFFFF"/>
      </a:lt2>
      <a:accent1>
        <a:srgbClr val="809DC4"/>
      </a:accent1>
      <a:accent2>
        <a:srgbClr val="356690"/>
      </a:accent2>
      <a:accent3>
        <a:srgbClr val="4B8080"/>
      </a:accent3>
      <a:accent4>
        <a:srgbClr val="E5A000"/>
      </a:accent4>
      <a:accent5>
        <a:srgbClr val="C15727"/>
      </a:accent5>
      <a:accent6>
        <a:srgbClr val="D87D6E"/>
      </a:accent6>
      <a:hlink>
        <a:srgbClr val="356690"/>
      </a:hlink>
      <a:folHlink>
        <a:srgbClr val="356690"/>
      </a:folHlink>
    </a:clrScheme>
    <a:fontScheme name="Melbourne Water">
      <a:majorFont>
        <a:latin typeface="VAG Rounded Next Semibold"/>
        <a:ea typeface=""/>
        <a:cs typeface=""/>
      </a:majorFont>
      <a:minorFont>
        <a:latin typeface="Blis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elbourne Water-PowerPoint template.potx" id="{D1F05F05-1EDA-472A-A648-3B3A7270A24F}" vid="{A297049E-3791-4B65-8B9A-83DBC9F46FD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76483E447588744824D76E255A33221" ma:contentTypeVersion="16" ma:contentTypeDescription="Create a new document." ma:contentTypeScope="" ma:versionID="84f6b8cdd2bb95335ec3f30bdd594966">
  <xsd:schema xmlns:xsd="http://www.w3.org/2001/XMLSchema" xmlns:xs="http://www.w3.org/2001/XMLSchema" xmlns:p="http://schemas.microsoft.com/office/2006/metadata/properties" xmlns:ns2="f45137b2-6e7e-4f7f-820e-f01c65ebcee6" xmlns:ns3="3eb07897-aa16-4e70-a280-e2e7d8e6259c" targetNamespace="http://schemas.microsoft.com/office/2006/metadata/properties" ma:root="true" ma:fieldsID="29c0dbe2f98b72d992a6c5d8973d8090" ns2:_="" ns3:_="">
    <xsd:import namespace="f45137b2-6e7e-4f7f-820e-f01c65ebcee6"/>
    <xsd:import namespace="3eb07897-aa16-4e70-a280-e2e7d8e6259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Ac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5137b2-6e7e-4f7f-820e-f01c65ebcee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4e149d4-4412-4068-a378-d80bf5b922f5"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element name="Action" ma:index="21" nillable="true" ma:displayName="Action" ma:format="Dropdown" ma:internalName="Action">
      <xsd:simpleType>
        <xsd:restriction base="dms:Choice">
          <xsd:enumeration value="Add to Archive"/>
        </xsd:restriction>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eb07897-aa16-4e70-a280-e2e7d8e6259c"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af5eaef-aba9-4673-986a-688f942abf21}" ma:internalName="TaxCatchAll" ma:showField="CatchAllData" ma:web="3eb07897-aa16-4e70-a280-e2e7d8e6259c">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DF4E596-9606-47D6-899D-DFAF8AA780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45137b2-6e7e-4f7f-820e-f01c65ebcee6"/>
    <ds:schemaRef ds:uri="3eb07897-aa16-4e70-a280-e2e7d8e6259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2B84397-0EB1-4EE1-B1A0-9CF65EFFC5A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Melbourne Water</Template>
  <TotalTime>570</TotalTime>
  <Words>2923</Words>
  <Application>Microsoft Office PowerPoint</Application>
  <PresentationFormat>Widescreen</PresentationFormat>
  <Paragraphs>238</Paragraphs>
  <Slides>15</Slides>
  <Notes>11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15</vt:i4>
      </vt:variant>
    </vt:vector>
  </HeadingPairs>
  <TitlesOfParts>
    <vt:vector size="28" baseType="lpstr">
      <vt:lpstr>Aptos</vt:lpstr>
      <vt:lpstr>Arial</vt:lpstr>
      <vt:lpstr>Arial,Sans-Serif</vt:lpstr>
      <vt:lpstr>Bliss Pro</vt:lpstr>
      <vt:lpstr>Calibri</vt:lpstr>
      <vt:lpstr>Roboto</vt:lpstr>
      <vt:lpstr>Symbol</vt:lpstr>
      <vt:lpstr>Times New Roman</vt:lpstr>
      <vt:lpstr>VAG Rounded Next</vt:lpstr>
      <vt:lpstr>VAG Rounded Next Medium</vt:lpstr>
      <vt:lpstr>VAG Rounded Next Semibold</vt:lpstr>
      <vt:lpstr>Verdana</vt:lpstr>
      <vt:lpstr>Melbourne Water</vt:lpstr>
      <vt:lpstr>1. Teacher Instructions</vt:lpstr>
      <vt:lpstr>Instructions</vt:lpstr>
      <vt:lpstr>Teacher background information</vt:lpstr>
      <vt:lpstr>Teacher background information</vt:lpstr>
      <vt:lpstr>Teacher background information</vt:lpstr>
      <vt:lpstr>Turbidity and erosion</vt:lpstr>
      <vt:lpstr>Learning outcomes</vt:lpstr>
      <vt:lpstr>1.1 Introduction </vt:lpstr>
      <vt:lpstr>1.2: Turbidity</vt:lpstr>
      <vt:lpstr>1.3: Turbidity explained</vt:lpstr>
      <vt:lpstr>1.4: Linking turbidity and erosion</vt:lpstr>
      <vt:lpstr>1.5: Streambank erosion</vt:lpstr>
      <vt:lpstr>Erosion in action game</vt:lpstr>
      <vt:lpstr>1.7: Preventing erosion and turbidity</vt:lpstr>
      <vt:lpstr>Curriculum links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Future of Water Story</dc:title>
  <dc:creator>Tori Tonzing</dc:creator>
  <cp:lastModifiedBy>Marita Tripp</cp:lastModifiedBy>
  <cp:revision>24</cp:revision>
  <dcterms:created xsi:type="dcterms:W3CDTF">2024-09-29T07:15:53Z</dcterms:created>
  <dcterms:modified xsi:type="dcterms:W3CDTF">2025-02-21T05:14:10Z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d1a0ea4-6344-45fe-bd17-9bfc2ab6afb4_Enabled">
    <vt:lpwstr>true</vt:lpwstr>
  </property>
  <property fmtid="{D5CDD505-2E9C-101B-9397-08002B2CF9AE}" pid="3" name="MSIP_Label_8d1a0ea4-6344-45fe-bd17-9bfc2ab6afb4_SetDate">
    <vt:lpwstr>2024-10-14T00:03:21Z</vt:lpwstr>
  </property>
  <property fmtid="{D5CDD505-2E9C-101B-9397-08002B2CF9AE}" pid="4" name="MSIP_Label_8d1a0ea4-6344-45fe-bd17-9bfc2ab6afb4_Method">
    <vt:lpwstr>Standard</vt:lpwstr>
  </property>
  <property fmtid="{D5CDD505-2E9C-101B-9397-08002B2CF9AE}" pid="5" name="MSIP_Label_8d1a0ea4-6344-45fe-bd17-9bfc2ab6afb4_Name">
    <vt:lpwstr>OFFICIAL</vt:lpwstr>
  </property>
  <property fmtid="{D5CDD505-2E9C-101B-9397-08002B2CF9AE}" pid="6" name="MSIP_Label_8d1a0ea4-6344-45fe-bd17-9bfc2ab6afb4_SiteId">
    <vt:lpwstr>fe26127b-78ee-42c7-803e-4d67c0488cf9</vt:lpwstr>
  </property>
  <property fmtid="{D5CDD505-2E9C-101B-9397-08002B2CF9AE}" pid="7" name="MSIP_Label_8d1a0ea4-6344-45fe-bd17-9bfc2ab6afb4_ActionId">
    <vt:lpwstr>49dfe8c3-2897-400b-b0ce-11f84f2e4062</vt:lpwstr>
  </property>
  <property fmtid="{D5CDD505-2E9C-101B-9397-08002B2CF9AE}" pid="8" name="MSIP_Label_8d1a0ea4-6344-45fe-bd17-9bfc2ab6afb4_ContentBits">
    <vt:lpwstr>1</vt:lpwstr>
  </property>
</Properties>
</file>